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6"/>
  </p:notesMasterIdLst>
  <p:sldIdLst>
    <p:sldId id="256" r:id="rId2"/>
    <p:sldId id="257" r:id="rId3"/>
    <p:sldId id="304" r:id="rId4"/>
    <p:sldId id="258" r:id="rId5"/>
    <p:sldId id="259" r:id="rId6"/>
    <p:sldId id="305" r:id="rId7"/>
    <p:sldId id="260" r:id="rId8"/>
    <p:sldId id="261" r:id="rId9"/>
    <p:sldId id="306" r:id="rId10"/>
    <p:sldId id="262" r:id="rId11"/>
    <p:sldId id="263" r:id="rId12"/>
    <p:sldId id="307" r:id="rId13"/>
    <p:sldId id="264" r:id="rId14"/>
    <p:sldId id="265" r:id="rId15"/>
    <p:sldId id="266" r:id="rId16"/>
    <p:sldId id="308" r:id="rId17"/>
    <p:sldId id="267" r:id="rId18"/>
    <p:sldId id="268" r:id="rId19"/>
    <p:sldId id="269" r:id="rId20"/>
    <p:sldId id="309" r:id="rId21"/>
    <p:sldId id="270" r:id="rId22"/>
    <p:sldId id="271" r:id="rId23"/>
    <p:sldId id="310" r:id="rId24"/>
    <p:sldId id="272" r:id="rId25"/>
    <p:sldId id="273" r:id="rId26"/>
    <p:sldId id="311" r:id="rId27"/>
    <p:sldId id="274" r:id="rId28"/>
    <p:sldId id="275" r:id="rId29"/>
    <p:sldId id="312" r:id="rId30"/>
    <p:sldId id="276" r:id="rId31"/>
    <p:sldId id="277" r:id="rId32"/>
    <p:sldId id="313" r:id="rId33"/>
    <p:sldId id="278" r:id="rId34"/>
    <p:sldId id="280" r:id="rId35"/>
    <p:sldId id="314" r:id="rId36"/>
    <p:sldId id="281" r:id="rId37"/>
    <p:sldId id="282" r:id="rId38"/>
    <p:sldId id="315" r:id="rId39"/>
    <p:sldId id="283" r:id="rId40"/>
    <p:sldId id="284" r:id="rId41"/>
    <p:sldId id="285" r:id="rId42"/>
    <p:sldId id="316" r:id="rId43"/>
    <p:sldId id="286" r:id="rId44"/>
    <p:sldId id="287" r:id="rId45"/>
    <p:sldId id="317" r:id="rId46"/>
    <p:sldId id="288" r:id="rId47"/>
    <p:sldId id="289" r:id="rId48"/>
    <p:sldId id="290" r:id="rId49"/>
    <p:sldId id="291" r:id="rId50"/>
    <p:sldId id="292" r:id="rId51"/>
    <p:sldId id="318" r:id="rId52"/>
    <p:sldId id="293" r:id="rId53"/>
    <p:sldId id="294" r:id="rId54"/>
    <p:sldId id="295" r:id="rId55"/>
    <p:sldId id="296" r:id="rId56"/>
    <p:sldId id="319" r:id="rId57"/>
    <p:sldId id="297" r:id="rId58"/>
    <p:sldId id="298" r:id="rId59"/>
    <p:sldId id="320" r:id="rId60"/>
    <p:sldId id="299" r:id="rId61"/>
    <p:sldId id="300" r:id="rId62"/>
    <p:sldId id="301" r:id="rId63"/>
    <p:sldId id="302" r:id="rId64"/>
    <p:sldId id="303" r:id="rId6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313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6666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e1e1ff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自然保护区设立的依据和意义</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1c0abe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自然保护区与生态安全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85dbce2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自然保护区与生态安全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e66bbba7ab66dfaac8#tid=68f7565aba80cb000ac8e35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XJ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5_BD.8_1#8d8ba7614?pid=e1c0abe4f&amp;color=0,0,0&amp;vtp=1&amp;bt=1&amp;bbb=1"/>
          <p:cNvSpPr/>
          <p:nvPr/>
        </p:nvSpPr>
        <p:spPr>
          <a:xfrm>
            <a:off x="722376" y="969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读三江源自然保护区分布略图，完成下题。</a:t>
            </a:r>
            <a:endParaRPr lang="en-US" altLang="zh-CN" sz="2000" dirty="0"/>
          </a:p>
        </p:txBody>
      </p:sp>
      <p:pic>
        <p:nvPicPr>
          <p:cNvPr id="3" name="QM_5_BD.8_2#8d8ba7614?htil=1&amp;pid=e1c0abe4f&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0972" y="1511300"/>
            <a:ext cx="3255264"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9_1#826bdd481?htil=1&amp;pid=8d8ba7614&amp;color=0,0,0&amp;vtp=1&amp;bbb=1&amp;hs=1"/>
          <p:cNvSpPr/>
          <p:nvPr/>
        </p:nvSpPr>
        <p:spPr>
          <a:xfrm>
            <a:off x="722376" y="1430909"/>
            <a:ext cx="7360920"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3.三江源地区湿地广布，</a:t>
            </a:r>
            <a:r>
              <a:rPr lang="en-US" altLang="zh-CN" sz="2000" b="0" i="0">
                <a:solidFill>
                  <a:srgbClr val="000000"/>
                </a:solidFill>
                <a:latin typeface="微软雅黑" pitchFamily="34" charset="0"/>
                <a:ea typeface="微软雅黑" pitchFamily="34" charset="-122"/>
                <a:cs typeface="微软雅黑" pitchFamily="34" charset="-120"/>
              </a:rPr>
              <a:t>其具有的重要价值突出表现为(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_1#826bdd481.bracket?pid=8d8ba7614&amp;color=0,0,0&amp;vpa=3&amp;vtp=1"/>
          <p:cNvSpPr/>
          <p:nvPr/>
        </p:nvSpPr>
        <p:spPr>
          <a:xfrm>
            <a:off x="6962839" y="1430909"/>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9_2#826bdd481?htil=1&amp;pid=8d8ba7614&amp;color=0,0,0&amp;vtp=1&amp;bbb=1&amp;hs=1"/>
          <p:cNvSpPr/>
          <p:nvPr/>
        </p:nvSpPr>
        <p:spPr>
          <a:xfrm>
            <a:off x="722376" y="1893697"/>
            <a:ext cx="7360920" cy="2735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①为人类提供了丰富的农副产品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为鸟类等动物提供了充足的食物和良好的生存空间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调蓄了长江、黄河和澜沧江等河流的径流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是我国淡水资源的重要补给地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具有发展农业的巨大潜力</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微软雅黑" pitchFamily="34" charset="-122"/>
                <a:cs typeface="微软雅黑" pitchFamily="34" charset="-120"/>
              </a:rPr>
              <a:t>具有较高的旅游价值</a:t>
            </a:r>
            <a:endParaRPr lang="en-US" altLang="zh-CN" sz="2000" dirty="0"/>
          </a:p>
        </p:txBody>
      </p:sp>
      <p:sp>
        <p:nvSpPr>
          <p:cNvPr id="7" name="QC_6_BD.9_3#826bdd481.choices?pid=8d8ba7614&amp;color=0,0,0&amp;vtp=1&amp;bbb=1&amp;hs=1"/>
          <p:cNvSpPr/>
          <p:nvPr/>
        </p:nvSpPr>
        <p:spPr>
          <a:xfrm>
            <a:off x="722376" y="46440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.④⑤⑥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1#826bdd481?vop=1&amp;pid=8d8ba7614&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本题考查三江源地区湿地的价值。湿地可为动物提供食物和栖息地,②正确</a:t>
            </a:r>
            <a:r>
              <a:rPr lang="en-US" altLang="zh-CN" sz="2000" b="0" i="0">
                <a:solidFill>
                  <a:srgbClr val="000000"/>
                </a:solidFill>
                <a:latin typeface="微软雅黑" pitchFamily="34" charset="0"/>
                <a:ea typeface="微软雅黑" pitchFamily="34" charset="-122"/>
                <a:cs typeface="微软雅黑" pitchFamily="34" charset="-120"/>
              </a:rPr>
              <a:t>;三江源湿地是黄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a:t>
            </a:r>
            <a:r>
              <a:rPr lang="en-US" altLang="zh-CN" sz="2000" b="0" i="0" dirty="0">
                <a:solidFill>
                  <a:srgbClr val="000000"/>
                </a:solidFill>
                <a:latin typeface="微软雅黑" pitchFamily="34" charset="0"/>
                <a:ea typeface="微软雅黑" pitchFamily="34" charset="-122"/>
                <a:cs typeface="微软雅黑" pitchFamily="34" charset="-120"/>
              </a:rPr>
              <a:t>、长江、澜沧江的源头，是我国淡水资源的补给地，④正确；具有较高的旅游价值，⑥</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886CC-F459-D937-D2C3-FF639AF499D2}"/>
            </a:ext>
          </a:extLst>
        </p:cNvPr>
        <p:cNvGrpSpPr/>
        <p:nvPr/>
      </p:nvGrpSpPr>
      <p:grpSpPr>
        <a:xfrm>
          <a:off x="0" y="0"/>
          <a:ext cx="0" cy="0"/>
          <a:chOff x="0" y="0"/>
          <a:chExt cx="0" cy="0"/>
        </a:xfrm>
      </p:grpSpPr>
    </p:spTree>
    <p:extLst>
      <p:ext uri="{BB962C8B-B14F-4D97-AF65-F5344CB8AC3E}">
        <p14:creationId xmlns:p14="http://schemas.microsoft.com/office/powerpoint/2010/main" val="3504361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M_5_BD.12_1#1eccb83c3?pid=e1c0abe4f&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[重庆七校联盟2025高二联考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四川攀枝花苏铁国家级自然保护区是目前我国唯一以攀枝花苏铁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这一珍稀濒危植物及其生态环境为主要保护对象的野生植物类型自然保护区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这里有亚欧大陆自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然分布纬度最北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海拔最高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面积最大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株数最多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分布最集中的天然苏铁林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作为在</a:t>
            </a:r>
            <a:r>
              <a:rPr lang="en-US" altLang="zh-CN" sz="2000" b="0" i="0">
                <a:solidFill>
                  <a:srgbClr val="000000"/>
                </a:solidFill>
                <a:latin typeface="Times New Roman" pitchFamily="34" charset="0"/>
                <a:ea typeface="KaiTi" pitchFamily="34" charset="-122"/>
                <a:cs typeface="Times New Roman" pitchFamily="34" charset="-120"/>
              </a:rPr>
              <a:t>2.7</a:t>
            </a:r>
            <a:r>
              <a:rPr lang="en-US" altLang="zh-CN" sz="2000" b="0" i="0">
                <a:solidFill>
                  <a:srgbClr val="000000"/>
                </a:solidFill>
                <a:latin typeface="微软雅黑" pitchFamily="34" charset="0"/>
                <a:ea typeface="楷体" pitchFamily="34" charset="-122"/>
                <a:cs typeface="微软雅黑" pitchFamily="34" charset="-120"/>
              </a:rPr>
              <a:t>亿年前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就已经存在的裸子植物和世界性珍稀濒危残遗物种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攀枝花苏铁与自贡恐龙化石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平武大熊猫一</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道被人们誉为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巴蜀三宝</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2_2#1eccb83c3?pid=e1c0abe4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74336" y="3321246"/>
            <a:ext cx="2249424"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3_1#534292c14?pid=1eccb83c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攀枝花苏铁国家级自然保护区对研究横断山脉植物区系的重要意义在于(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534292c14.bracket?pid=1eccb83c3&amp;color=0,0,0&amp;vpa=4&amp;vtp=1"/>
          <p:cNvSpPr/>
          <p:nvPr/>
        </p:nvSpPr>
        <p:spPr>
          <a:xfrm>
            <a:off x="900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3_2#534292c14.choices?pid=1eccb83c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.能确定植物区系的精确形成年代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.为研究植物区系的发生和发展提供关键样本</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C.可直接揭示古地理环境的所有信息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.有助于预测植物区系未来的演化方向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5_1#534292c14?vop=1&amp;pid=1eccb83c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本题考查建立自然保护区的意义。保护区可以帮助研究植物区系</a:t>
            </a:r>
            <a:r>
              <a:rPr lang="en-US" altLang="zh-CN" sz="2000" b="0" i="0">
                <a:solidFill>
                  <a:srgbClr val="000000"/>
                </a:solidFill>
                <a:latin typeface="微软雅黑" pitchFamily="34" charset="0"/>
                <a:ea typeface="微软雅黑" pitchFamily="34" charset="-122"/>
                <a:cs typeface="微软雅黑" pitchFamily="34" charset="-120"/>
              </a:rPr>
              <a:t>，但无法精确判断形成年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a:t>
            </a:r>
            <a:r>
              <a:rPr lang="en-US" altLang="zh-CN" sz="2000" b="0" i="0" dirty="0">
                <a:solidFill>
                  <a:srgbClr val="000000"/>
                </a:solidFill>
                <a:latin typeface="微软雅黑" pitchFamily="34" charset="0"/>
                <a:ea typeface="微软雅黑" pitchFamily="34" charset="-122"/>
                <a:cs typeface="微软雅黑" pitchFamily="34" charset="-120"/>
              </a:rPr>
              <a:t>（年代确定需要地质或化石证据），表述过于绝对，A错误</a:t>
            </a:r>
            <a:r>
              <a:rPr lang="en-US" altLang="zh-CN" sz="2000" b="0" i="0">
                <a:solidFill>
                  <a:srgbClr val="000000"/>
                </a:solidFill>
                <a:latin typeface="微软雅黑" pitchFamily="34" charset="0"/>
                <a:ea typeface="微软雅黑" pitchFamily="34" charset="-122"/>
                <a:cs typeface="微软雅黑" pitchFamily="34" charset="-120"/>
              </a:rPr>
              <a:t>；保护区作为珍稀濒危物种的集中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分布地</a:t>
            </a:r>
            <a:r>
              <a:rPr lang="en-US" altLang="zh-CN" sz="2000" b="0" i="0" dirty="0">
                <a:solidFill>
                  <a:srgbClr val="000000"/>
                </a:solidFill>
                <a:latin typeface="微软雅黑" pitchFamily="34" charset="0"/>
                <a:ea typeface="微软雅黑" pitchFamily="34" charset="-122"/>
                <a:cs typeface="微软雅黑" pitchFamily="34" charset="-120"/>
              </a:rPr>
              <a:t>，提供了研究植物区系起源、演化过程的关键样本，B正确；</a:t>
            </a:r>
            <a:r>
              <a:rPr lang="en-US" altLang="zh-CN" sz="2000" b="0" i="0">
                <a:solidFill>
                  <a:srgbClr val="000000"/>
                </a:solidFill>
                <a:latin typeface="微软雅黑" pitchFamily="34" charset="0"/>
                <a:ea typeface="微软雅黑" pitchFamily="34" charset="-122"/>
                <a:cs typeface="微软雅黑" pitchFamily="34" charset="-120"/>
              </a:rPr>
              <a:t>苏铁能反映部分古环境信息，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并非所有信息</a:t>
            </a:r>
            <a:r>
              <a:rPr lang="en-US" altLang="zh-CN" sz="2000" b="0" i="0" dirty="0">
                <a:solidFill>
                  <a:srgbClr val="000000"/>
                </a:solidFill>
                <a:latin typeface="微软雅黑" pitchFamily="34" charset="0"/>
                <a:ea typeface="微软雅黑" pitchFamily="34" charset="-122"/>
                <a:cs typeface="微软雅黑" pitchFamily="34" charset="-120"/>
              </a:rPr>
              <a:t>，C错误；保护区有助于研究植物区系演化历史，</a:t>
            </a:r>
            <a:r>
              <a:rPr lang="en-US" altLang="zh-CN" sz="2000" b="0" i="0">
                <a:solidFill>
                  <a:srgbClr val="000000"/>
                </a:solidFill>
                <a:latin typeface="微软雅黑" pitchFamily="34" charset="0"/>
                <a:ea typeface="微软雅黑" pitchFamily="34" charset="-122"/>
                <a:cs typeface="微软雅黑" pitchFamily="34" charset="-120"/>
              </a:rPr>
              <a:t>但无法直接预测未来演化方向，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B49B8-CEDC-A3A2-E68C-532124798B4E}"/>
            </a:ext>
          </a:extLst>
        </p:cNvPr>
        <p:cNvGrpSpPr/>
        <p:nvPr/>
      </p:nvGrpSpPr>
      <p:grpSpPr>
        <a:xfrm>
          <a:off x="0" y="0"/>
          <a:ext cx="0" cy="0"/>
          <a:chOff x="0" y="0"/>
          <a:chExt cx="0" cy="0"/>
        </a:xfrm>
      </p:grpSpPr>
    </p:spTree>
    <p:extLst>
      <p:ext uri="{BB962C8B-B14F-4D97-AF65-F5344CB8AC3E}">
        <p14:creationId xmlns:p14="http://schemas.microsoft.com/office/powerpoint/2010/main" val="101613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6_1#412a4696b?pid=1eccb83c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5.为加强对苏铁群落的保护，</a:t>
            </a:r>
            <a:r>
              <a:rPr lang="en-US" altLang="zh-CN" sz="2000" b="0" i="0">
                <a:solidFill>
                  <a:srgbClr val="000000"/>
                </a:solidFill>
                <a:latin typeface="微软雅黑" pitchFamily="34" charset="0"/>
                <a:ea typeface="微软雅黑" pitchFamily="34" charset="-122"/>
                <a:cs typeface="微软雅黑" pitchFamily="34" charset="-120"/>
              </a:rPr>
              <a:t>保护区下列做法合理的是(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412a4696b.bracket?pid=1eccb83c3&amp;color=0,0,0&amp;vpa=5&amp;vtp=1"/>
          <p:cNvSpPr/>
          <p:nvPr/>
        </p:nvSpPr>
        <p:spPr>
          <a:xfrm>
            <a:off x="697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6_2#412a4696b.choices?pid=1eccb83c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A.核心区</a:t>
            </a:r>
            <a:r>
              <a:rPr lang="en-US" altLang="zh-CN" sz="2000" b="0" i="0">
                <a:solidFill>
                  <a:srgbClr val="000000"/>
                </a:solidFill>
                <a:latin typeface="微软雅黑" pitchFamily="34" charset="0"/>
                <a:ea typeface="微软雅黑" pitchFamily="34" charset="-122"/>
                <a:cs typeface="微软雅黑" pitchFamily="34" charset="-120"/>
              </a:rPr>
              <a:t>：建标本馆和物种基因库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.缓冲区：完善交通等基础设施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.实验区</a:t>
            </a:r>
            <a:r>
              <a:rPr lang="en-US" altLang="zh-CN" sz="2000" b="0" i="0">
                <a:solidFill>
                  <a:srgbClr val="000000"/>
                </a:solidFill>
                <a:latin typeface="微软雅黑" pitchFamily="34" charset="0"/>
                <a:ea typeface="微软雅黑" pitchFamily="34" charset="-122"/>
                <a:cs typeface="微软雅黑" pitchFamily="34" charset="-120"/>
              </a:rPr>
              <a:t>：建设苏铁育种繁殖基地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.大规模人工种植苏铁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8_1#412a4696b?vop=1&amp;pid=1eccb83c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本题考查自然保护区的保护措施。核心区是严格保护的生态核心</a:t>
            </a:r>
            <a:r>
              <a:rPr lang="en-US" altLang="zh-CN" sz="2000" b="0" i="0">
                <a:solidFill>
                  <a:srgbClr val="000000"/>
                </a:solidFill>
                <a:latin typeface="微软雅黑" pitchFamily="34" charset="0"/>
                <a:ea typeface="微软雅黑" pitchFamily="34" charset="-122"/>
                <a:cs typeface="微软雅黑" pitchFamily="34" charset="-120"/>
              </a:rPr>
              <a:t>，禁止建设标本馆等人工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场所</a:t>
            </a:r>
            <a:r>
              <a:rPr lang="en-US" altLang="zh-CN" sz="2000" b="0" i="0" dirty="0">
                <a:solidFill>
                  <a:srgbClr val="000000"/>
                </a:solidFill>
                <a:latin typeface="微软雅黑" pitchFamily="34" charset="0"/>
                <a:ea typeface="微软雅黑" pitchFamily="34" charset="-122"/>
                <a:cs typeface="微软雅黑" pitchFamily="34" charset="-120"/>
              </a:rPr>
              <a:t>，A错误；缓冲区严格禁止旅游和生产经营活动，需减少人类干扰，</a:t>
            </a:r>
            <a:r>
              <a:rPr lang="en-US" altLang="zh-CN" sz="2000" b="0" i="0">
                <a:solidFill>
                  <a:srgbClr val="000000"/>
                </a:solidFill>
                <a:latin typeface="微软雅黑" pitchFamily="34" charset="0"/>
                <a:ea typeface="微软雅黑" pitchFamily="34" charset="-122"/>
                <a:cs typeface="微软雅黑" pitchFamily="34" charset="-120"/>
              </a:rPr>
              <a:t>完善交通可能破坏生态，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错误；实验区允许进行科研活动，建设苏铁育种繁殖基地符合保护标准，C正确</a:t>
            </a:r>
            <a:r>
              <a:rPr lang="en-US" altLang="zh-CN" sz="2000" b="0" i="0">
                <a:solidFill>
                  <a:srgbClr val="000000"/>
                </a:solidFill>
                <a:latin typeface="微软雅黑" pitchFamily="34" charset="0"/>
                <a:ea typeface="微软雅黑" pitchFamily="34" charset="-122"/>
                <a:cs typeface="微软雅黑" pitchFamily="34" charset="-120"/>
              </a:rPr>
              <a:t>；大规模人工种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植苏铁可能破坏原生环境</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3#a441c669b.fixed?pid=85dbce2b3&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a441c669b.fixed?pid=85dbce2b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自然保护区与生态安全</a:t>
            </a:r>
            <a:endParaRPr lang="en-US" altLang="zh-CN" sz="4400" dirty="0"/>
          </a:p>
        </p:txBody>
      </p:sp>
      <p:pic>
        <p:nvPicPr>
          <p:cNvPr id="4" name="C_3#a441c669b.fixed?pid=85dbce2b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441c669b.fixed?pid=85dbce2b3&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2772d1c0.fixed?pid=85dbce2b3&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f2772d1c0.fixed?pid=85dbce2b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自然保护区与生态安全</a:t>
            </a:r>
            <a:endParaRPr lang="en-US" altLang="zh-CN" sz="4400" dirty="0"/>
          </a:p>
        </p:txBody>
      </p:sp>
      <p:pic>
        <p:nvPicPr>
          <p:cNvPr id="4" name="C_3#f2772d1c0.fixed?pid=85dbce2b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2772d1c0.fixed?pid=85dbce2b3&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8C410-632C-CCA6-629E-89FA7A9AF4B9}"/>
            </a:ext>
          </a:extLst>
        </p:cNvPr>
        <p:cNvGrpSpPr/>
        <p:nvPr/>
      </p:nvGrpSpPr>
      <p:grpSpPr>
        <a:xfrm>
          <a:off x="0" y="0"/>
          <a:ext cx="0" cy="0"/>
          <a:chOff x="0" y="0"/>
          <a:chExt cx="0" cy="0"/>
        </a:xfrm>
      </p:grpSpPr>
    </p:spTree>
    <p:extLst>
      <p:ext uri="{BB962C8B-B14F-4D97-AF65-F5344CB8AC3E}">
        <p14:creationId xmlns:p14="http://schemas.microsoft.com/office/powerpoint/2010/main" val="4185481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4_BD.19_1#1875a5dea?pid=a441c669b&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[海南海口2025高二期末]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春夏季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黄海近岸海域常会形成一片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绿色海洋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这就是浒苔绿潮</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浒苔是一种常见的绿藻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易在水温较高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营养盐充足的海域大量繁殖</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0_1#5a57ef3e3?pid=1875a5dea&amp;color=0,0,0&amp;vtp=1&amp;bbb=1"/>
          <p:cNvSpPr/>
          <p:nvPr/>
        </p:nvSpPr>
        <p:spPr>
          <a:xfrm>
            <a:off x="722376" y="1869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1.浒苔绿潮被视为“生态灾害”，</a:t>
            </a:r>
            <a:r>
              <a:rPr lang="en-US" altLang="zh-CN" sz="2000" b="0" i="0">
                <a:solidFill>
                  <a:srgbClr val="000000"/>
                </a:solidFill>
                <a:latin typeface="微软雅黑" pitchFamily="34" charset="0"/>
                <a:ea typeface="微软雅黑" pitchFamily="34" charset="-122"/>
                <a:cs typeface="微软雅黑" pitchFamily="34" charset="-120"/>
              </a:rPr>
              <a:t>主要是因为(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1_1#5a57ef3e3.bracket?pid=1875a5dea&amp;color=0,0,0&amp;vpa=6&amp;vtp=1"/>
          <p:cNvSpPr/>
          <p:nvPr/>
        </p:nvSpPr>
        <p:spPr>
          <a:xfrm>
            <a:off x="5959539" y="18692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20_2#5a57ef3e3?pid=1875a5dea&amp;color=0,0,0&amp;vtp=1&amp;bbb=1"/>
          <p:cNvSpPr/>
          <p:nvPr/>
        </p:nvSpPr>
        <p:spPr>
          <a:xfrm>
            <a:off x="722376" y="2332043"/>
            <a:ext cx="10753344" cy="843153"/>
          </a:xfrm>
          <a:prstGeom prst="rect">
            <a:avLst/>
          </a:prstGeom>
          <a:noFill/>
          <a:ln/>
        </p:spPr>
        <p:txBody>
          <a:bodyPr wrap="none" lIns="0" tIns="0" rIns="0" bIns="0" rtlCol="0" anchor="t"/>
          <a:lstStyle/>
          <a:p>
            <a:pPr latinLnBrk="1">
              <a:lnSpc>
                <a:spcPts val="3600"/>
              </a:lnSpc>
              <a:tabLst>
                <a:tab pos="5204557" algn="l"/>
              </a:tabLst>
            </a:pPr>
            <a:r>
              <a:rPr lang="en-US" altLang="zh-CN" sz="2000" b="0" i="0" dirty="0">
                <a:solidFill>
                  <a:srgbClr val="000000"/>
                </a:solidFill>
                <a:latin typeface="微软雅黑" pitchFamily="34" charset="0"/>
                <a:ea typeface="微软雅黑" pitchFamily="34" charset="-122"/>
                <a:cs typeface="微软雅黑" pitchFamily="34" charset="-120"/>
              </a:rPr>
              <a:t>①遮蔽阳光</a:t>
            </a:r>
            <a:r>
              <a:rPr lang="en-US" altLang="zh-CN" sz="2000" b="0" i="0">
                <a:solidFill>
                  <a:srgbClr val="000000"/>
                </a:solidFill>
                <a:latin typeface="微软雅黑" pitchFamily="34" charset="0"/>
                <a:ea typeface="微软雅黑" pitchFamily="34" charset="-122"/>
                <a:cs typeface="微软雅黑" pitchFamily="34" charset="-120"/>
              </a:rPr>
              <a:t>，影响水下植物光合作用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残体分解消耗大量氧气</a:t>
            </a:r>
            <a:r>
              <a:rPr lang="en-US" altLang="zh-CN" sz="2000" b="0" i="0">
                <a:solidFill>
                  <a:srgbClr val="000000"/>
                </a:solidFill>
                <a:latin typeface="微软雅黑" pitchFamily="34" charset="0"/>
                <a:ea typeface="微软雅黑" pitchFamily="34" charset="-122"/>
                <a:cs typeface="微软雅黑" pitchFamily="34" charset="-120"/>
              </a:rPr>
              <a:t>，导致水体缺氧</a:t>
            </a:r>
            <a:endParaRPr lang="en-US" altLang="zh-CN" sz="2000" dirty="0"/>
          </a:p>
          <a:p>
            <a:pPr latinLnBrk="1">
              <a:lnSpc>
                <a:spcPts val="3400"/>
              </a:lnSpc>
              <a:tabLst>
                <a:tab pos="5204557" algn="l"/>
              </a:tabLst>
            </a:pPr>
            <a:r>
              <a:rPr lang="en-US" altLang="zh-CN" sz="2000" b="0" i="0">
                <a:solidFill>
                  <a:srgbClr val="000000"/>
                </a:solidFill>
                <a:latin typeface="微软雅黑" pitchFamily="34" charset="0"/>
                <a:ea typeface="微软雅黑" pitchFamily="34" charset="-122"/>
                <a:cs typeface="微软雅黑" pitchFamily="34" charset="-120"/>
              </a:rPr>
              <a:t>③破坏海洋生态系统结构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④直接导致海水盐度急剧升高</a:t>
            </a:r>
            <a:endParaRPr lang="en-US" altLang="zh-CN" sz="2000" dirty="0"/>
          </a:p>
        </p:txBody>
      </p:sp>
      <p:sp>
        <p:nvSpPr>
          <p:cNvPr id="6" name="QC_5_BD.20_3#5a57ef3e3.choices?pid=1875a5dea&amp;color=0,0,0&amp;vtp=1&amp;bbb=1"/>
          <p:cNvSpPr/>
          <p:nvPr/>
        </p:nvSpPr>
        <p:spPr>
          <a:xfrm>
            <a:off x="722376" y="323450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2_1#5a57ef3e3?vop=1&amp;pid=1875a5de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本题考查生态退化对环境安全的影响。浒苔覆盖海面会遮蔽阳光，</a:t>
            </a:r>
            <a:r>
              <a:rPr lang="en-US" altLang="zh-CN" sz="2000" b="0" i="0">
                <a:solidFill>
                  <a:srgbClr val="000000"/>
                </a:solidFill>
                <a:latin typeface="微软雅黑" pitchFamily="34" charset="0"/>
                <a:ea typeface="微软雅黑" pitchFamily="34" charset="-122"/>
                <a:cs typeface="微软雅黑" pitchFamily="34" charset="-120"/>
              </a:rPr>
              <a:t>阻碍水下植物光合作用，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正确；浒苔死亡后残体分解消耗大量氧气，导致水体缺氧，威胁海洋生物生存，②正确</a:t>
            </a:r>
            <a:r>
              <a:rPr lang="en-US" altLang="zh-CN" sz="2000" b="0" i="0">
                <a:solidFill>
                  <a:srgbClr val="000000"/>
                </a:solidFill>
                <a:latin typeface="微软雅黑" pitchFamily="34" charset="0"/>
                <a:ea typeface="微软雅黑" pitchFamily="34" charset="-122"/>
                <a:cs typeface="微软雅黑" pitchFamily="34" charset="-120"/>
              </a:rPr>
              <a:t>；浒苔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绿潮可能会改变原有生态平衡</a:t>
            </a:r>
            <a:r>
              <a:rPr lang="en-US" altLang="zh-CN" sz="2000" b="0" i="0" dirty="0">
                <a:solidFill>
                  <a:srgbClr val="000000"/>
                </a:solidFill>
                <a:latin typeface="微软雅黑" pitchFamily="34" charset="0"/>
                <a:ea typeface="微软雅黑" pitchFamily="34" charset="-122"/>
                <a:cs typeface="微软雅黑" pitchFamily="34" charset="-120"/>
              </a:rPr>
              <a:t>，破坏海洋生态系统结构，③正确</a:t>
            </a:r>
            <a:r>
              <a:rPr lang="en-US" altLang="zh-CN" sz="2000" b="0" i="0">
                <a:solidFill>
                  <a:srgbClr val="000000"/>
                </a:solidFill>
                <a:latin typeface="微软雅黑" pitchFamily="34" charset="0"/>
                <a:ea typeface="微软雅黑" pitchFamily="34" charset="-122"/>
                <a:cs typeface="微软雅黑" pitchFamily="34" charset="-120"/>
              </a:rPr>
              <a:t>；浒苔繁殖不会直接导致海水盐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度急剧升高</a:t>
            </a:r>
            <a:r>
              <a:rPr lang="en-US" altLang="zh-CN" sz="2000" b="0" i="0" dirty="0">
                <a:solidFill>
                  <a:srgbClr val="000000"/>
                </a:solidFill>
                <a:latin typeface="微软雅黑" pitchFamily="34" charset="0"/>
                <a:ea typeface="微软雅黑" pitchFamily="34" charset="-122"/>
                <a:cs typeface="微软雅黑" pitchFamily="34" charset="-120"/>
              </a:rPr>
              <a:t>，盐度变化通常与蒸发、淡水输入等因素相关，④错误。故选A。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EE939-BC32-8002-E408-57173489CB15}"/>
            </a:ext>
          </a:extLst>
        </p:cNvPr>
        <p:cNvGrpSpPr/>
        <p:nvPr/>
      </p:nvGrpSpPr>
      <p:grpSpPr>
        <a:xfrm>
          <a:off x="0" y="0"/>
          <a:ext cx="0" cy="0"/>
          <a:chOff x="0" y="0"/>
          <a:chExt cx="0" cy="0"/>
        </a:xfrm>
      </p:grpSpPr>
    </p:spTree>
    <p:extLst>
      <p:ext uri="{BB962C8B-B14F-4D97-AF65-F5344CB8AC3E}">
        <p14:creationId xmlns:p14="http://schemas.microsoft.com/office/powerpoint/2010/main" val="2993226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3_1#11deb8192?pid=1875a5de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防控浒苔绿潮较好的措施是(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4_1#11deb8192.bracket?pid=1875a5dea&amp;color=0,0,0&amp;vpa=7&amp;vtp=1"/>
          <p:cNvSpPr/>
          <p:nvPr/>
        </p:nvSpPr>
        <p:spPr>
          <a:xfrm>
            <a:off x="418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3_2#11deb8192.choices?pid=1875a5de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204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.禁止一切海洋渔业活动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.大量投放化学药剂杀灭浒苔</a:t>
            </a:r>
            <a:endParaRPr lang="en-US" altLang="zh-CN" sz="2000" dirty="0"/>
          </a:p>
          <a:p>
            <a:pPr latinLnBrk="1">
              <a:lnSpc>
                <a:spcPts val="3400"/>
              </a:lnSpc>
              <a:tabLst>
                <a:tab pos="5204557" algn="l"/>
              </a:tabLst>
            </a:pPr>
            <a:r>
              <a:rPr lang="en-US" altLang="zh-CN" sz="2000" b="0" i="0">
                <a:solidFill>
                  <a:srgbClr val="000000"/>
                </a:solidFill>
                <a:latin typeface="微软雅黑" pitchFamily="34" charset="0"/>
                <a:ea typeface="微软雅黑" pitchFamily="34" charset="-122"/>
                <a:cs typeface="微软雅黑" pitchFamily="34" charset="-120"/>
              </a:rPr>
              <a:t>C.加强陆地污染物排放的管控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.大规模填海减少浒苔生存空间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5_1#11deb8192?vop=1&amp;pid=1875a5de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本题考查生态修复措施。禁止一切海洋渔业活动过于极端，</a:t>
            </a:r>
            <a:r>
              <a:rPr lang="en-US" altLang="zh-CN" sz="2000" b="0" i="0">
                <a:solidFill>
                  <a:srgbClr val="000000"/>
                </a:solidFill>
                <a:latin typeface="微软雅黑" pitchFamily="34" charset="0"/>
                <a:ea typeface="微软雅黑" pitchFamily="34" charset="-122"/>
                <a:cs typeface="微软雅黑" pitchFamily="34" charset="-120"/>
              </a:rPr>
              <a:t>且无法针对性解决浒苔问题，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错误；化学药剂可能污染海洋环境，破坏生态平衡，B错误；陆地污染物（如含氮、</a:t>
            </a:r>
            <a:r>
              <a:rPr lang="en-US" altLang="zh-CN" sz="2000" b="0" i="0">
                <a:solidFill>
                  <a:srgbClr val="000000"/>
                </a:solidFill>
                <a:latin typeface="微软雅黑" pitchFamily="34" charset="0"/>
                <a:ea typeface="微软雅黑" pitchFamily="34" charset="-122"/>
                <a:cs typeface="微软雅黑" pitchFamily="34" charset="-120"/>
              </a:rPr>
              <a:t>磷的污水）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是浒苔繁殖的主要营养物质来源</a:t>
            </a:r>
            <a:r>
              <a:rPr lang="en-US" altLang="zh-CN" sz="2000" b="0" i="0" dirty="0">
                <a:solidFill>
                  <a:srgbClr val="000000"/>
                </a:solidFill>
                <a:latin typeface="微软雅黑" pitchFamily="34" charset="0"/>
                <a:ea typeface="微软雅黑" pitchFamily="34" charset="-122"/>
                <a:cs typeface="微软雅黑" pitchFamily="34" charset="-120"/>
              </a:rPr>
              <a:t>，管控其排放可减少海水富营养化，C正确</a:t>
            </a:r>
            <a:r>
              <a:rPr lang="en-US" altLang="zh-CN" sz="2000" b="0" i="0">
                <a:solidFill>
                  <a:srgbClr val="000000"/>
                </a:solidFill>
                <a:latin typeface="微软雅黑" pitchFamily="34" charset="0"/>
                <a:ea typeface="微软雅黑" pitchFamily="34" charset="-122"/>
                <a:cs typeface="微软雅黑" pitchFamily="34" charset="-120"/>
              </a:rPr>
              <a:t>；填海造陆破坏海洋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a:t>
            </a:r>
            <a:r>
              <a:rPr lang="en-US" altLang="zh-CN" sz="2000" b="0" i="0" dirty="0">
                <a:solidFill>
                  <a:srgbClr val="000000"/>
                </a:solidFill>
                <a:latin typeface="微软雅黑" pitchFamily="34" charset="0"/>
                <a:ea typeface="微软雅黑" pitchFamily="34" charset="-122"/>
                <a:cs typeface="微软雅黑" pitchFamily="34" charset="-120"/>
              </a:rPr>
              <a:t>，且无法有效防控浒苔，D错误。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DEB8D-D9FE-B8A6-A94A-E213B68A2094}"/>
            </a:ext>
          </a:extLst>
        </p:cNvPr>
        <p:cNvGrpSpPr/>
        <p:nvPr/>
      </p:nvGrpSpPr>
      <p:grpSpPr>
        <a:xfrm>
          <a:off x="0" y="0"/>
          <a:ext cx="0" cy="0"/>
          <a:chOff x="0" y="0"/>
          <a:chExt cx="0" cy="0"/>
        </a:xfrm>
      </p:grpSpPr>
    </p:spTree>
    <p:extLst>
      <p:ext uri="{BB962C8B-B14F-4D97-AF65-F5344CB8AC3E}">
        <p14:creationId xmlns:p14="http://schemas.microsoft.com/office/powerpoint/2010/main" val="32702432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QM_4_BD.26_1#505d3a3d1?htil=2&amp;pid=a441c669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07094" y="1026864"/>
            <a:ext cx="3282696"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26_2#505d3a3d1?htil=2&amp;pid=a441c669b&amp;color=0,0,0&amp;vtp=1&amp;bt=1&amp;bbb=1&amp;hb=1&amp;hs=1"/>
          <p:cNvSpPr/>
          <p:nvPr/>
        </p:nvSpPr>
        <p:spPr>
          <a:xfrm>
            <a:off x="722376" y="972000"/>
            <a:ext cx="7333488"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[山东青岛2025高二月考]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海南岛中部山区拥有我国分布最集中</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保存最完好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连片面积最大的热带雨林</a:t>
            </a:r>
            <a:r>
              <a:rPr lang="en-US" altLang="zh-CN" sz="2000" b="0" i="0" dirty="0">
                <a:solidFill>
                  <a:srgbClr val="000000"/>
                </a:solidFill>
                <a:latin typeface="Times New Roman" pitchFamily="34" charset="0"/>
                <a:ea typeface="KaiTi" pitchFamily="34" charset="-122"/>
                <a:cs typeface="Times New Roman" pitchFamily="34" charset="-120"/>
              </a:rPr>
              <a:t>。2001—2010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由于经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济林的种植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该地雨林面积锐减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造成野生动物栖息地破碎化</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为此</a:t>
            </a:r>
            <a:r>
              <a:rPr lang="en-US" altLang="zh-CN" sz="2000" b="0" i="0" dirty="0">
                <a:solidFill>
                  <a:srgbClr val="000000"/>
                </a:solidFill>
                <a:latin typeface="Times New Roman" pitchFamily="34" charset="0"/>
                <a:ea typeface="KaiTi" pitchFamily="34" charset="-122"/>
                <a:cs typeface="Times New Roman" pitchFamily="34" charset="-120"/>
              </a:rPr>
              <a:t>，2013</a:t>
            </a:r>
            <a:r>
              <a:rPr lang="en-US" altLang="zh-CN" sz="2000" b="0" i="0" dirty="0">
                <a:solidFill>
                  <a:srgbClr val="000000"/>
                </a:solidFill>
                <a:latin typeface="微软雅黑" pitchFamily="34" charset="0"/>
                <a:ea typeface="楷体" pitchFamily="34" charset="-122"/>
                <a:cs typeface="微软雅黑" pitchFamily="34" charset="-120"/>
              </a:rPr>
              <a:t>年起当地大力恢复天然林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2021</a:t>
            </a:r>
            <a:r>
              <a:rPr lang="en-US" altLang="zh-CN" sz="2000" b="0" i="0">
                <a:solidFill>
                  <a:srgbClr val="000000"/>
                </a:solidFill>
                <a:latin typeface="微软雅黑" pitchFamily="34" charset="0"/>
                <a:ea typeface="楷体" pitchFamily="34" charset="-122"/>
                <a:cs typeface="微软雅黑" pitchFamily="34" charset="-120"/>
              </a:rPr>
              <a:t>年海南热带雨林国家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公园设立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下图示意海南热带雨林国家公园的区域划分</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5_BD.27_1#4ad681931?htil=2&amp;pid=505d3a3d1&amp;color=0,0,0&amp;vtp=1&amp;bbb=1&amp;hs=1"/>
          <p:cNvSpPr/>
          <p:nvPr/>
        </p:nvSpPr>
        <p:spPr>
          <a:xfrm>
            <a:off x="722376" y="36980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3.2013年起该地大力恢复天然林，</a:t>
            </a:r>
            <a:r>
              <a:rPr lang="en-US" altLang="zh-CN" sz="2000" b="0" i="0">
                <a:solidFill>
                  <a:srgbClr val="000000"/>
                </a:solidFill>
                <a:latin typeface="微软雅黑" pitchFamily="34" charset="0"/>
                <a:ea typeface="微软雅黑" pitchFamily="34" charset="-122"/>
                <a:cs typeface="微软雅黑" pitchFamily="34" charset="-120"/>
              </a:rPr>
              <a:t>其主要目的是(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8_1#4ad681931.bracket?pid=505d3a3d1&amp;color=0,0,0&amp;vpa=8&amp;vtp=1"/>
          <p:cNvSpPr/>
          <p:nvPr/>
        </p:nvSpPr>
        <p:spPr>
          <a:xfrm>
            <a:off x="6302439" y="36980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27_2#4ad681931.choices?htil=2&amp;pid=505d3a3d1&amp;color=0,0,0&amp;vtp=1&amp;bbb=1"/>
          <p:cNvSpPr/>
          <p:nvPr/>
        </p:nvSpPr>
        <p:spPr>
          <a:xfrm>
            <a:off x="722376" y="4155255"/>
            <a:ext cx="10753344" cy="405003"/>
          </a:xfrm>
          <a:prstGeom prst="rect">
            <a:avLst/>
          </a:prstGeom>
          <a:noFill/>
          <a:ln/>
        </p:spPr>
        <p:txBody>
          <a:bodyPr wrap="none" lIns="0" tIns="0" rIns="0" bIns="0" rtlCol="0" anchor="t"/>
          <a:lstStyle/>
          <a:p>
            <a:pPr latinLnBrk="1">
              <a:lnSpc>
                <a:spcPts val="3600"/>
              </a:lnSpc>
              <a:tabLst>
                <a:tab pos="2507029" algn="l"/>
                <a:tab pos="5483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.增加森林面积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B.维护生态系统稳定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C.发展生态旅游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.减轻表层土壤侵蚀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9_1#4ad681931?vop=1&amp;pid=505d3a3d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本题考查生态修复的目的。由材料可知，2001—2010年，由于经济林的种植</a:t>
            </a:r>
            <a:r>
              <a:rPr lang="en-US" altLang="zh-CN" sz="2000" b="0" i="0">
                <a:solidFill>
                  <a:srgbClr val="000000"/>
                </a:solidFill>
                <a:latin typeface="微软雅黑" pitchFamily="34" charset="0"/>
                <a:ea typeface="微软雅黑" pitchFamily="34" charset="-122"/>
                <a:cs typeface="微软雅黑" pitchFamily="34" charset="-120"/>
              </a:rPr>
              <a:t>，该地雨林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面积锐减</a:t>
            </a:r>
            <a:r>
              <a:rPr lang="en-US" altLang="zh-CN" sz="2000" b="0" i="0" dirty="0">
                <a:solidFill>
                  <a:srgbClr val="000000"/>
                </a:solidFill>
                <a:latin typeface="微软雅黑" pitchFamily="34" charset="0"/>
                <a:ea typeface="微软雅黑" pitchFamily="34" charset="-122"/>
                <a:cs typeface="微软雅黑" pitchFamily="34" charset="-120"/>
              </a:rPr>
              <a:t>，造成野生动物栖息地破碎化，故</a:t>
            </a:r>
            <a:r>
              <a:rPr lang="en-US" altLang="zh-CN" sz="2000" b="0" i="0">
                <a:solidFill>
                  <a:srgbClr val="000000"/>
                </a:solidFill>
                <a:latin typeface="微软雅黑" pitchFamily="34" charset="0"/>
                <a:ea typeface="微软雅黑" pitchFamily="34" charset="-122"/>
                <a:cs typeface="微软雅黑" pitchFamily="34" charset="-120"/>
              </a:rPr>
              <a:t>2013年起该地大力恢复天然林的主要目的是维护生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态系统稳定</a:t>
            </a:r>
            <a:r>
              <a:rPr lang="en-US" altLang="zh-CN" sz="2000" b="0" i="0" dirty="0">
                <a:solidFill>
                  <a:srgbClr val="000000"/>
                </a:solidFill>
                <a:latin typeface="微软雅黑" pitchFamily="34" charset="0"/>
                <a:ea typeface="微软雅黑" pitchFamily="34" charset="-122"/>
                <a:cs typeface="微软雅黑" pitchFamily="34" charset="-120"/>
              </a:rPr>
              <a:t>，B正确；增加森林面积、发展生态旅游、减轻表层土壤侵蚀不是主要目的，A、</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E0C92A-32C6-5A62-A7AA-97F2D897DDD4}"/>
            </a:ext>
          </a:extLst>
        </p:cNvPr>
        <p:cNvGrpSpPr/>
        <p:nvPr/>
      </p:nvGrpSpPr>
      <p:grpSpPr>
        <a:xfrm>
          <a:off x="0" y="0"/>
          <a:ext cx="0" cy="0"/>
          <a:chOff x="0" y="0"/>
          <a:chExt cx="0" cy="0"/>
        </a:xfrm>
      </p:grpSpPr>
    </p:spTree>
    <p:extLst>
      <p:ext uri="{BB962C8B-B14F-4D97-AF65-F5344CB8AC3E}">
        <p14:creationId xmlns:p14="http://schemas.microsoft.com/office/powerpoint/2010/main" val="746015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586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30_1#086196a5e?pid=505d3a3d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海南热带雨林国家公园内(</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1_1#086196a5e.bracket?pid=505d3a3d1&amp;color=0,0,0&amp;vpa=9&amp;vtp=1"/>
          <p:cNvSpPr/>
          <p:nvPr/>
        </p:nvSpPr>
        <p:spPr>
          <a:xfrm>
            <a:off x="392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0_2#086196a5e.choices?pid=505d3a3d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①地可开展科普教育活动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.②地可以开展特殊的科学研究</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③地可进行动物驯化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.④地禁止一切开发活动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2_1#086196a5e?vop=1&amp;pid=505d3a3d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本题考查自然保护区的划分。由图可知，①③地为核心区，是保护最严格的区域</a:t>
            </a:r>
            <a:r>
              <a:rPr lang="en-US" altLang="zh-CN" sz="2000" b="0" i="0">
                <a:solidFill>
                  <a:srgbClr val="000000"/>
                </a:solidFill>
                <a:latin typeface="微软雅黑" pitchFamily="34" charset="0"/>
                <a:ea typeface="微软雅黑" pitchFamily="34" charset="-122"/>
                <a:cs typeface="微软雅黑" pitchFamily="34" charset="-120"/>
              </a:rPr>
              <a:t>，不允许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开展科普教育活动</a:t>
            </a:r>
            <a:r>
              <a:rPr lang="en-US" altLang="zh-CN" sz="2000" b="0" i="0" dirty="0">
                <a:solidFill>
                  <a:srgbClr val="000000"/>
                </a:solidFill>
                <a:latin typeface="微软雅黑" pitchFamily="34" charset="0"/>
                <a:ea typeface="微软雅黑" pitchFamily="34" charset="-122"/>
                <a:cs typeface="微软雅黑" pitchFamily="34" charset="-120"/>
              </a:rPr>
              <a:t>，也不可以进行动物驯化，A、C错误；②地为缓冲区，</a:t>
            </a:r>
            <a:r>
              <a:rPr lang="en-US" altLang="zh-CN" sz="2000" b="0" i="0">
                <a:solidFill>
                  <a:srgbClr val="000000"/>
                </a:solidFill>
                <a:latin typeface="微软雅黑" pitchFamily="34" charset="0"/>
                <a:ea typeface="微软雅黑" pitchFamily="34" charset="-122"/>
                <a:cs typeface="微软雅黑" pitchFamily="34" charset="-120"/>
              </a:rPr>
              <a:t>是核心区的外围区域，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可以开展特殊的科学研究和环境监测活动</a:t>
            </a:r>
            <a:r>
              <a:rPr lang="en-US" altLang="zh-CN" sz="2000" b="0" i="0" dirty="0">
                <a:solidFill>
                  <a:srgbClr val="000000"/>
                </a:solidFill>
                <a:latin typeface="微软雅黑" pitchFamily="34" charset="0"/>
                <a:ea typeface="微软雅黑" pitchFamily="34" charset="-122"/>
                <a:cs typeface="微软雅黑" pitchFamily="34" charset="-120"/>
              </a:rPr>
              <a:t>，B正确；④地是实验区，是缓冲区的外围区域</a:t>
            </a:r>
            <a:r>
              <a:rPr lang="en-US" altLang="zh-CN" sz="2000" b="0" i="0">
                <a:solidFill>
                  <a:srgbClr val="000000"/>
                </a:solidFill>
                <a:latin typeface="微软雅黑" pitchFamily="34" charset="0"/>
                <a:ea typeface="微软雅黑" pitchFamily="34" charset="-122"/>
                <a:cs typeface="微软雅黑" pitchFamily="34" charset="-120"/>
              </a:rPr>
              <a:t>，是进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行科研试验</a:t>
            </a:r>
            <a:r>
              <a:rPr lang="en-US" altLang="zh-CN" sz="2000" b="0" i="0" dirty="0">
                <a:solidFill>
                  <a:srgbClr val="000000"/>
                </a:solidFill>
                <a:latin typeface="微软雅黑" pitchFamily="34" charset="0"/>
                <a:ea typeface="微软雅黑" pitchFamily="34" charset="-122"/>
                <a:cs typeface="微软雅黑" pitchFamily="34" charset="-120"/>
              </a:rPr>
              <a:t>、教学、参观、旅游等活动的区域，也是驯化、</a:t>
            </a:r>
            <a:r>
              <a:rPr lang="en-US" altLang="zh-CN" sz="2000" b="0" i="0">
                <a:solidFill>
                  <a:srgbClr val="000000"/>
                </a:solidFill>
                <a:latin typeface="微软雅黑" pitchFamily="34" charset="0"/>
                <a:ea typeface="微软雅黑" pitchFamily="34" charset="-122"/>
                <a:cs typeface="微软雅黑" pitchFamily="34" charset="-120"/>
              </a:rPr>
              <a:t>繁殖珍稀濒危野生动植物活动的场所，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B95A5-C838-DF25-4A3C-C97676AE6CF3}"/>
            </a:ext>
          </a:extLst>
        </p:cNvPr>
        <p:cNvGrpSpPr/>
        <p:nvPr/>
      </p:nvGrpSpPr>
      <p:grpSpPr>
        <a:xfrm>
          <a:off x="0" y="0"/>
          <a:ext cx="0" cy="0"/>
          <a:chOff x="0" y="0"/>
          <a:chExt cx="0" cy="0"/>
        </a:xfrm>
      </p:grpSpPr>
    </p:spTree>
    <p:extLst>
      <p:ext uri="{BB962C8B-B14F-4D97-AF65-F5344CB8AC3E}">
        <p14:creationId xmlns:p14="http://schemas.microsoft.com/office/powerpoint/2010/main" val="1087261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QM_4_BD.33_1#5b883778b?htil=3&amp;pid=a441c669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66682" y="1026864"/>
            <a:ext cx="3017520" cy="2862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3_2#5b883778b?htil=3&amp;pid=a441c669b&amp;color=0,0,0&amp;vtp=1&amp;bt=1&amp;bbb=1&amp;hb=1&amp;hs=1"/>
          <p:cNvSpPr/>
          <p:nvPr/>
        </p:nvSpPr>
        <p:spPr>
          <a:xfrm>
            <a:off x="722376" y="972000"/>
            <a:ext cx="7598664"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[黑龙江伊春2025高二月考]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江西鄱阳湖区域拥有众多自然保护区</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其中有两个国家级自然保护区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近十几年来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受长江上游干支流水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库群汛后蓄水影响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鄱阳湖连续出现枯水时间提前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枯水期延长</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水位超低等情况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严重影响了湖泊区域社会经济发展和生态环境</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江西省计划建设鄱阳湖水利枢纽工程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该工程采用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开放式全闸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汛期闸门全开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枯水期通过闸门进行水位调节</a:t>
            </a:r>
            <a:r>
              <a:rPr lang="en-US" altLang="zh-CN" sz="2000" b="0" i="0">
                <a:solidFill>
                  <a:srgbClr val="000000"/>
                </a:solidFill>
                <a:latin typeface="Times New Roman" pitchFamily="34" charset="0"/>
                <a:ea typeface="KaiTi" pitchFamily="34" charset="-122"/>
                <a:cs typeface="Times New Roman" pitchFamily="34" charset="-120"/>
              </a:rPr>
              <a:t>。据此</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5_BD.34_1#6b7d9b36d?pid=5b883778b&amp;color=0,0,0&amp;vtp=1&amp;bt=1&amp;bbb=1&amp;hs=1">
            <a:extLst>
              <a:ext uri="{FF2B5EF4-FFF2-40B4-BE49-F238E27FC236}">
                <a16:creationId xmlns:a16="http://schemas.microsoft.com/office/drawing/2014/main" id="{388A1A3F-9742-D483-A449-E01B63D8DECE}"/>
              </a:ext>
            </a:extLst>
          </p:cNvPr>
          <p:cNvSpPr/>
          <p:nvPr/>
        </p:nvSpPr>
        <p:spPr>
          <a:xfrm>
            <a:off x="722376" y="4155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江西鄱阳湖区域自然保护区重点保护(</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34_2#6b7d9b36d.choices?pid=5b883778b&amp;color=0,0,0&amp;vtp=1&amp;bbb=1">
            <a:extLst>
              <a:ext uri="{FF2B5EF4-FFF2-40B4-BE49-F238E27FC236}">
                <a16:creationId xmlns:a16="http://schemas.microsoft.com/office/drawing/2014/main" id="{25F27447-4F6F-C2AA-8A8C-ACEE5F0DBE25}"/>
              </a:ext>
            </a:extLst>
          </p:cNvPr>
          <p:cNvSpPr/>
          <p:nvPr/>
        </p:nvSpPr>
        <p:spPr>
          <a:xfrm>
            <a:off x="722376" y="4615757"/>
            <a:ext cx="10753344" cy="405003"/>
          </a:xfrm>
          <a:prstGeom prst="rect">
            <a:avLst/>
          </a:prstGeom>
          <a:noFill/>
          <a:ln/>
        </p:spPr>
        <p:txBody>
          <a:bodyPr wrap="none" lIns="0" tIns="0" rIns="0" bIns="0" rtlCol="0" anchor="t"/>
          <a:lstStyle/>
          <a:p>
            <a:pPr latinLnBrk="1">
              <a:lnSpc>
                <a:spcPts val="3600"/>
              </a:lnSpc>
              <a:tabLst>
                <a:tab pos="2697529" algn="l"/>
                <a:tab pos="5356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.湿地生态系统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B.大气环境质量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C.丰富的旅游资源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.社会经济发展</a:t>
            </a:r>
            <a:endParaRPr lang="en-US" altLang="zh-CN" sz="2000" dirty="0"/>
          </a:p>
        </p:txBody>
      </p:sp>
      <p:sp>
        <p:nvSpPr>
          <p:cNvPr id="6" name="QC_5_AN.35_1#6b7d9b36d.bracket?pid=5b883778b&amp;color=0,0,0&amp;vpa=10&amp;vtp=1">
            <a:extLst>
              <a:ext uri="{FF2B5EF4-FFF2-40B4-BE49-F238E27FC236}">
                <a16:creationId xmlns:a16="http://schemas.microsoft.com/office/drawing/2014/main" id="{4AA9A5FA-06A2-B588-18C9-6CAC4C4CF344}"/>
              </a:ext>
            </a:extLst>
          </p:cNvPr>
          <p:cNvSpPr/>
          <p:nvPr/>
        </p:nvSpPr>
        <p:spPr>
          <a:xfrm>
            <a:off x="5197539" y="41552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6_1#6b7d9b36d?vop=1&amp;pid=5b883778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本题考查自然保护区的作用。自然保护区保护的对象主要包括自然生态系统</a:t>
            </a:r>
            <a:r>
              <a:rPr lang="en-US" altLang="zh-CN" sz="2000" b="0" i="0">
                <a:solidFill>
                  <a:srgbClr val="000000"/>
                </a:solidFill>
                <a:latin typeface="微软雅黑" pitchFamily="34" charset="0"/>
                <a:ea typeface="微软雅黑" pitchFamily="34" charset="-122"/>
                <a:cs typeface="微软雅黑" pitchFamily="34" charset="-120"/>
              </a:rPr>
              <a:t>、珍稀濒危野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生动植物物种的天然集中分布区</a:t>
            </a:r>
            <a:r>
              <a:rPr lang="en-US" altLang="zh-CN" sz="2000" b="0" i="0" dirty="0">
                <a:solidFill>
                  <a:srgbClr val="000000"/>
                </a:solidFill>
                <a:latin typeface="微软雅黑" pitchFamily="34" charset="0"/>
                <a:ea typeface="微软雅黑" pitchFamily="34" charset="-122"/>
                <a:cs typeface="微软雅黑" pitchFamily="34" charset="-120"/>
              </a:rPr>
              <a:t>、有特殊意义的自然遗迹等。鄱阳湖区域河湖众多</a:t>
            </a:r>
            <a:r>
              <a:rPr lang="en-US" altLang="zh-CN" sz="2000" b="0" i="0">
                <a:solidFill>
                  <a:srgbClr val="000000"/>
                </a:solidFill>
                <a:latin typeface="微软雅黑" pitchFamily="34" charset="0"/>
                <a:ea typeface="微软雅黑" pitchFamily="34" charset="-122"/>
                <a:cs typeface="微软雅黑" pitchFamily="34" charset="-120"/>
              </a:rPr>
              <a:t>，湿地资源丰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富</a:t>
            </a:r>
            <a:r>
              <a:rPr lang="en-US" altLang="zh-CN" sz="2000" b="0" i="0" dirty="0">
                <a:solidFill>
                  <a:srgbClr val="000000"/>
                </a:solidFill>
                <a:latin typeface="微软雅黑" pitchFamily="34" charset="0"/>
                <a:ea typeface="微软雅黑" pitchFamily="34" charset="-122"/>
                <a:cs typeface="微软雅黑" pitchFamily="34" charset="-120"/>
              </a:rPr>
              <a:t>，因此该自然保护区重点保护湿地生态系统，A正确；大气环境质量、旅游资源</a:t>
            </a:r>
            <a:r>
              <a:rPr lang="en-US" altLang="zh-CN" sz="2000" b="0" i="0">
                <a:solidFill>
                  <a:srgbClr val="000000"/>
                </a:solidFill>
                <a:latin typeface="微软雅黑" pitchFamily="34" charset="0"/>
                <a:ea typeface="微软雅黑" pitchFamily="34" charset="-122"/>
                <a:cs typeface="微软雅黑" pitchFamily="34" charset="-120"/>
              </a:rPr>
              <a:t>、社会经济均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不是自然保护区的保护对象</a:t>
            </a:r>
            <a:r>
              <a:rPr lang="en-US" altLang="zh-CN" sz="2000" b="0" i="0" dirty="0">
                <a:solidFill>
                  <a:srgbClr val="000000"/>
                </a:solidFill>
                <a:latin typeface="微软雅黑" pitchFamily="34" charset="0"/>
                <a:ea typeface="微软雅黑" pitchFamily="34" charset="-122"/>
                <a:cs typeface="微软雅黑" pitchFamily="34" charset="-120"/>
              </a:rPr>
              <a:t>，B、C、D错误。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F4099-48F2-D6BE-6195-E73F24112B98}"/>
            </a:ext>
          </a:extLst>
        </p:cNvPr>
        <p:cNvGrpSpPr/>
        <p:nvPr/>
      </p:nvGrpSpPr>
      <p:grpSpPr>
        <a:xfrm>
          <a:off x="0" y="0"/>
          <a:ext cx="0" cy="0"/>
          <a:chOff x="0" y="0"/>
          <a:chExt cx="0" cy="0"/>
        </a:xfrm>
      </p:grpSpPr>
    </p:spTree>
    <p:extLst>
      <p:ext uri="{BB962C8B-B14F-4D97-AF65-F5344CB8AC3E}">
        <p14:creationId xmlns:p14="http://schemas.microsoft.com/office/powerpoint/2010/main" val="11693204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7_1#8a6763bf2?pid=5b883778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6.从水资源安全角度看，</a:t>
            </a:r>
            <a:r>
              <a:rPr lang="en-US" altLang="zh-CN" sz="2000" b="0" i="0">
                <a:solidFill>
                  <a:srgbClr val="000000"/>
                </a:solidFill>
                <a:latin typeface="微软雅黑" pitchFamily="34" charset="0"/>
                <a:ea typeface="微软雅黑" pitchFamily="34" charset="-122"/>
                <a:cs typeface="微软雅黑" pitchFamily="34" charset="-120"/>
              </a:rPr>
              <a:t>鄱阳湖建水闸的作用有(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8a6763bf2.bracket?pid=5b883778b&amp;color=0,0,0&amp;vpa=11&amp;vtp=1"/>
          <p:cNvSpPr/>
          <p:nvPr/>
        </p:nvSpPr>
        <p:spPr>
          <a:xfrm>
            <a:off x="620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7_2#8a6763bf2?pid=5b883778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84829" algn="l"/>
                <a:tab pos="5356957" algn="l"/>
                <a:tab pos="8029086" algn="l"/>
              </a:tabLst>
            </a:pPr>
            <a:r>
              <a:rPr lang="en-US" altLang="zh-CN" sz="2000" b="0" i="0">
                <a:solidFill>
                  <a:srgbClr val="000000"/>
                </a:solidFill>
                <a:latin typeface="微软雅黑" pitchFamily="34" charset="0"/>
                <a:ea typeface="微软雅黑" pitchFamily="34" charset="-122"/>
                <a:cs typeface="微软雅黑" pitchFamily="34" charset="-120"/>
              </a:rPr>
              <a:t>①恢复水生植被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②作为应急水源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③提高自净能力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保障枯水期用水</a:t>
            </a:r>
            <a:endParaRPr lang="en-US" altLang="zh-CN" sz="2000" dirty="0"/>
          </a:p>
        </p:txBody>
      </p:sp>
      <p:sp>
        <p:nvSpPr>
          <p:cNvPr id="5" name="QC_5_BD.37_3#8a6763bf2.choices?pid=5b883778b&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9_1#8a6763bf2?vop=1&amp;pid=5b883778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本题考查生态修复措施。从水资源安全角度看</a:t>
            </a:r>
            <a:r>
              <a:rPr lang="en-US" altLang="zh-CN" sz="2000" b="0" i="0">
                <a:solidFill>
                  <a:srgbClr val="000000"/>
                </a:solidFill>
                <a:latin typeface="微软雅黑" pitchFamily="34" charset="0"/>
                <a:ea typeface="微软雅黑" pitchFamily="34" charset="-122"/>
                <a:cs typeface="微软雅黑" pitchFamily="34" charset="-120"/>
              </a:rPr>
              <a:t>，鄱阳湖建水闸能够保障鄱阳湖湖区在枯水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期的用水</a:t>
            </a:r>
            <a:r>
              <a:rPr lang="en-US" altLang="zh-CN" sz="2000" b="0" i="0" dirty="0">
                <a:solidFill>
                  <a:srgbClr val="000000"/>
                </a:solidFill>
                <a:latin typeface="微软雅黑" pitchFamily="34" charset="0"/>
                <a:ea typeface="微软雅黑" pitchFamily="34" charset="-122"/>
                <a:cs typeface="微软雅黑" pitchFamily="34" charset="-120"/>
              </a:rPr>
              <a:t>，并可作为下游区域缺水时的应急水源，②④正确</a:t>
            </a:r>
            <a:r>
              <a:rPr lang="en-US" altLang="zh-CN" sz="2000" b="0" i="0">
                <a:solidFill>
                  <a:srgbClr val="000000"/>
                </a:solidFill>
                <a:latin typeface="微软雅黑" pitchFamily="34" charset="0"/>
                <a:ea typeface="微软雅黑" pitchFamily="34" charset="-122"/>
                <a:cs typeface="微软雅黑" pitchFamily="34" charset="-120"/>
              </a:rPr>
              <a:t>；建水闸拦蓄湖水可以增加枯水期水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，提升鄱阳湖在枯水期的自净能力，③正确；恢复水生植被不属于水资源安全方面的内容</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415A9-FF5A-94C5-E96B-328EE3708B06}"/>
            </a:ext>
          </a:extLst>
        </p:cNvPr>
        <p:cNvGrpSpPr/>
        <p:nvPr/>
      </p:nvGrpSpPr>
      <p:grpSpPr>
        <a:xfrm>
          <a:off x="0" y="0"/>
          <a:ext cx="0" cy="0"/>
          <a:chOff x="0" y="0"/>
          <a:chExt cx="0" cy="0"/>
        </a:xfrm>
      </p:grpSpPr>
    </p:spTree>
    <p:extLst>
      <p:ext uri="{BB962C8B-B14F-4D97-AF65-F5344CB8AC3E}">
        <p14:creationId xmlns:p14="http://schemas.microsoft.com/office/powerpoint/2010/main" val="10141395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QM_4_BD.40_1#9bab644a3?htil=4&amp;pid=a441c66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58598" y="1026864"/>
            <a:ext cx="2971800" cy="3648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40_2#9bab644a3?htil=4&amp;pid=a441c669b&amp;color=0,0,0&amp;vtp=1&amp;bt=1&amp;bbb=1&amp;hb=1"/>
          <p:cNvSpPr/>
          <p:nvPr/>
        </p:nvSpPr>
        <p:spPr>
          <a:xfrm>
            <a:off x="722376" y="972000"/>
            <a:ext cx="7644384"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[湖南长沙长郡中学2025高二期末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四川贡嘎山国家级自然保护区位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于青藏高原东缘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野生动植物丰富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是国家级风景名胜区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中华斑羚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和中华鬣羚是近缘物种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主要栖息地为针叶林和针阔混交林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在贡嘎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山和秦岭均有分布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两物种日活动高峰都出现在清晨和傍晚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但中华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鬣羚的活动早高峰早于中华斑羚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晚高峰晚于中华斑羚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且夜间活动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强度高于中华斑羚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下图示意两物种在贡嘎山国家级自然保护区主要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栖息地的分布</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86ac7c082?pid=ce1e1ff2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[湖北襄阳2024高二期末改编</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北京松山国家级自然保护区保存有华北地区唯一的大片天然油松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以及华北地区典型的天然次生阔叶林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由于森林覆盖率高</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保护区内野生动物的种类也相当</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保护区内分成</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个核心保护区</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个缓冲带</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个实验区</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_1#bb0b08c41?pid=86ac7c082&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保护区功能区中(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bb0b08c41.bracket?pid=86ac7c082&amp;color=0,0,0&amp;vpa=1&amp;vtp=1"/>
          <p:cNvSpPr/>
          <p:nvPr/>
        </p:nvSpPr>
        <p:spPr>
          <a:xfrm>
            <a:off x="2911539" y="23264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2_2#bb0b08c41.choices?pid=86ac7c082&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A.核心区保护最好</a:t>
            </a:r>
            <a:r>
              <a:rPr lang="en-US" altLang="zh-CN" sz="2000" b="0" i="0">
                <a:solidFill>
                  <a:srgbClr val="000000"/>
                </a:solidFill>
                <a:latin typeface="微软雅黑" pitchFamily="34" charset="0"/>
                <a:ea typeface="微软雅黑" pitchFamily="34" charset="-122"/>
                <a:cs typeface="微软雅黑" pitchFamily="34" charset="-120"/>
              </a:rPr>
              <a:t>，严格禁止进入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.缓冲带主要用于旅游和探险</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.实验区设施完善</a:t>
            </a:r>
            <a:r>
              <a:rPr lang="en-US" altLang="zh-CN" sz="2000" b="0" i="0">
                <a:solidFill>
                  <a:srgbClr val="000000"/>
                </a:solidFill>
                <a:latin typeface="微软雅黑" pitchFamily="34" charset="0"/>
                <a:ea typeface="微软雅黑" pitchFamily="34" charset="-122"/>
                <a:cs typeface="微软雅黑" pitchFamily="34" charset="-120"/>
              </a:rPr>
              <a:t>，利于科学研究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.实验区中珍稀动植物最集中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41_1#961715dbd?pid=9bab644a3&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7.贡嘎山国家级自然保护区内两物种主要栖息地重叠区域占比较高且能共存</a:t>
            </a:r>
            <a:r>
              <a:rPr lang="en-US" altLang="zh-CN" sz="2000" b="0" i="0">
                <a:solidFill>
                  <a:srgbClr val="000000"/>
                </a:solidFill>
                <a:latin typeface="微软雅黑" pitchFamily="34" charset="0"/>
                <a:ea typeface="微软雅黑" pitchFamily="34" charset="-122"/>
                <a:cs typeface="微软雅黑" pitchFamily="34" charset="-120"/>
              </a:rPr>
              <a:t>，其主要原因是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2_1#961715dbd.bracket?pid=9bab644a3&amp;color=0,0,0&amp;vpa=12&amp;vtp=1"/>
          <p:cNvSpPr/>
          <p:nvPr/>
        </p:nvSpPr>
        <p:spPr>
          <a:xfrm>
            <a:off x="922401" y="140741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1_2#961715dbd.choices?pid=9bab644a3&amp;color=0,0,0&amp;vtp=1&amp;bbb=1"/>
          <p:cNvSpPr/>
          <p:nvPr/>
        </p:nvSpPr>
        <p:spPr>
          <a:xfrm>
            <a:off x="722376" y="1874647"/>
            <a:ext cx="10753344" cy="843153"/>
          </a:xfrm>
          <a:prstGeom prst="rect">
            <a:avLst/>
          </a:prstGeom>
          <a:noFill/>
          <a:ln/>
        </p:spPr>
        <p:txBody>
          <a:bodyPr wrap="none" lIns="0" tIns="0" rIns="0" bIns="0" rtlCol="0" anchor="t"/>
          <a:lstStyle/>
          <a:p>
            <a:pPr latinLnBrk="1">
              <a:lnSpc>
                <a:spcPts val="3600"/>
              </a:lnSpc>
              <a:tabLst>
                <a:tab pos="547760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.海拔差异导致的生存空间分化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.水源分布的空间不均衡</a:t>
            </a:r>
            <a:endParaRPr lang="en-US" altLang="zh-CN" sz="2000" dirty="0"/>
          </a:p>
          <a:p>
            <a:pPr latinLnBrk="1">
              <a:lnSpc>
                <a:spcPts val="34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C.不同的食物偏好与觅食策略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.地质条件造成的地形阻隔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43_1#961715dbd?vop=1&amp;pid=9bab644a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本题考查材料分析能力。两物种的主要栖息地为针叶林和针阔混交林</a:t>
            </a:r>
            <a:r>
              <a:rPr lang="en-US" altLang="zh-CN" sz="2000" b="0" i="0">
                <a:solidFill>
                  <a:srgbClr val="000000"/>
                </a:solidFill>
                <a:latin typeface="微软雅黑" pitchFamily="34" charset="0"/>
                <a:ea typeface="微软雅黑" pitchFamily="34" charset="-122"/>
                <a:cs typeface="微软雅黑" pitchFamily="34" charset="-120"/>
              </a:rPr>
              <a:t>，重叠分布区占比高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且海拔差异不大</a:t>
            </a:r>
            <a:r>
              <a:rPr lang="en-US" altLang="zh-CN" sz="2000" b="0" i="0" dirty="0">
                <a:solidFill>
                  <a:srgbClr val="000000"/>
                </a:solidFill>
                <a:latin typeface="微软雅黑" pitchFamily="34" charset="0"/>
                <a:ea typeface="微软雅黑" pitchFamily="34" charset="-122"/>
                <a:cs typeface="微软雅黑" pitchFamily="34" charset="-120"/>
              </a:rPr>
              <a:t>，并非生存空间分化，A错误</a:t>
            </a:r>
            <a:r>
              <a:rPr lang="en-US" altLang="zh-CN" sz="2000" b="0" i="0">
                <a:solidFill>
                  <a:srgbClr val="000000"/>
                </a:solidFill>
                <a:latin typeface="微软雅黑" pitchFamily="34" charset="0"/>
                <a:ea typeface="微软雅黑" pitchFamily="34" charset="-122"/>
                <a:cs typeface="微软雅黑" pitchFamily="34" charset="-120"/>
              </a:rPr>
              <a:t>；水源分布的空间不均衡与栖息地重叠区域占比较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高关系不大</a:t>
            </a:r>
            <a:r>
              <a:rPr lang="en-US" altLang="zh-CN" sz="2000" b="0" i="0" dirty="0">
                <a:solidFill>
                  <a:srgbClr val="000000"/>
                </a:solidFill>
                <a:latin typeface="微软雅黑" pitchFamily="34" charset="0"/>
                <a:ea typeface="微软雅黑" pitchFamily="34" charset="-122"/>
                <a:cs typeface="微软雅黑" pitchFamily="34" charset="-120"/>
              </a:rPr>
              <a:t>，B错误；不同的食物偏好与觅食策略会使它们生存空间重叠区域占比较高</a:t>
            </a:r>
            <a:r>
              <a:rPr lang="en-US" altLang="zh-CN" sz="2000" b="0" i="0">
                <a:solidFill>
                  <a:srgbClr val="000000"/>
                </a:solidFill>
                <a:latin typeface="微软雅黑" pitchFamily="34" charset="0"/>
                <a:ea typeface="微软雅黑" pitchFamily="34" charset="-122"/>
                <a:cs typeface="微软雅黑" pitchFamily="34" charset="-120"/>
              </a:rPr>
              <a:t>，且能共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存</a:t>
            </a:r>
            <a:r>
              <a:rPr lang="en-US" altLang="zh-CN" sz="2000" b="0" i="0" dirty="0">
                <a:solidFill>
                  <a:srgbClr val="000000"/>
                </a:solidFill>
                <a:latin typeface="微软雅黑" pitchFamily="34" charset="0"/>
                <a:ea typeface="微软雅黑" pitchFamily="34" charset="-122"/>
                <a:cs typeface="微软雅黑" pitchFamily="34" charset="-120"/>
              </a:rPr>
              <a:t>，C正确；材料未提及地质条件造成地形阻隔影响栖息地分布，D错误。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6CE44-B3DB-A3FA-BF7F-B3B8A854DE22}"/>
            </a:ext>
          </a:extLst>
        </p:cNvPr>
        <p:cNvGrpSpPr/>
        <p:nvPr/>
      </p:nvGrpSpPr>
      <p:grpSpPr>
        <a:xfrm>
          <a:off x="0" y="0"/>
          <a:ext cx="0" cy="0"/>
          <a:chOff x="0" y="0"/>
          <a:chExt cx="0" cy="0"/>
        </a:xfrm>
      </p:grpSpPr>
    </p:spTree>
    <p:extLst>
      <p:ext uri="{BB962C8B-B14F-4D97-AF65-F5344CB8AC3E}">
        <p14:creationId xmlns:p14="http://schemas.microsoft.com/office/powerpoint/2010/main" val="10167515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4_1#1fad9280f?pid=9bab644a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8.为加强保护中华斑羚和中华鬣羚两物种，</a:t>
            </a:r>
            <a:r>
              <a:rPr lang="en-US" altLang="zh-CN" sz="2000" b="0" i="0">
                <a:solidFill>
                  <a:srgbClr val="000000"/>
                </a:solidFill>
                <a:latin typeface="微软雅黑" pitchFamily="34" charset="0"/>
                <a:ea typeface="微软雅黑" pitchFamily="34" charset="-122"/>
                <a:cs typeface="微软雅黑" pitchFamily="34" charset="-120"/>
              </a:rPr>
              <a:t>以下策略正确的有(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1fad9280f.bracket?pid=9bab644a3&amp;color=0,0,0&amp;vpa=13&amp;vtp=1"/>
          <p:cNvSpPr/>
          <p:nvPr/>
        </p:nvSpPr>
        <p:spPr>
          <a:xfrm>
            <a:off x="773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4_2#1fad9280f?pid=9bab644a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①合理进行生态移民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②在实验区控制旅游活动强度</a:t>
            </a:r>
            <a:endParaRPr lang="en-US" altLang="zh-CN" sz="2000" dirty="0"/>
          </a:p>
          <a:p>
            <a:pPr latinLnBrk="1">
              <a:lnSpc>
                <a:spcPts val="34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③在核心区开展研学活动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在缓冲区生态退耕</a:t>
            </a:r>
            <a:r>
              <a:rPr lang="en-US" altLang="zh-CN" sz="2000" b="0" i="0">
                <a:solidFill>
                  <a:srgbClr val="000000"/>
                </a:solidFill>
                <a:latin typeface="微软雅黑" pitchFamily="34" charset="0"/>
                <a:ea typeface="微软雅黑" pitchFamily="34" charset="-122"/>
                <a:cs typeface="微软雅黑" pitchFamily="34" charset="-120"/>
              </a:rPr>
              <a:t>、合理放牧</a:t>
            </a:r>
            <a:endParaRPr lang="en-US" altLang="zh-CN" sz="2000" dirty="0"/>
          </a:p>
        </p:txBody>
      </p:sp>
      <p:sp>
        <p:nvSpPr>
          <p:cNvPr id="5" name="QC_5_BD.44_3#1fad9280f.choices?pid=9bab644a3&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46_1#1fad9280f?vop=1&amp;pid=9bab644a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本题考查自然保护区的保护措施。为加强保护中华斑羚和中华鬣羚两物种</a:t>
            </a:r>
            <a:r>
              <a:rPr lang="en-US" altLang="zh-CN" sz="2000" b="0" i="0">
                <a:solidFill>
                  <a:srgbClr val="000000"/>
                </a:solidFill>
                <a:latin typeface="微软雅黑" pitchFamily="34" charset="0"/>
                <a:ea typeface="微软雅黑" pitchFamily="34" charset="-122"/>
                <a:cs typeface="微软雅黑" pitchFamily="34" charset="-120"/>
              </a:rPr>
              <a:t>，可将自然保护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区居民合理进行生态移民</a:t>
            </a:r>
            <a:r>
              <a:rPr lang="en-US" altLang="zh-CN" sz="2000" b="0" i="0" dirty="0">
                <a:solidFill>
                  <a:srgbClr val="000000"/>
                </a:solidFill>
                <a:latin typeface="微软雅黑" pitchFamily="34" charset="0"/>
                <a:ea typeface="微软雅黑" pitchFamily="34" charset="-122"/>
                <a:cs typeface="微软雅黑" pitchFamily="34" charset="-120"/>
              </a:rPr>
              <a:t>，①正确；在实验区控制旅游活动强度</a:t>
            </a:r>
            <a:r>
              <a:rPr lang="en-US" altLang="zh-CN" sz="2000" b="0" i="0">
                <a:solidFill>
                  <a:srgbClr val="000000"/>
                </a:solidFill>
                <a:latin typeface="微软雅黑" pitchFamily="34" charset="0"/>
                <a:ea typeface="微软雅黑" pitchFamily="34" charset="-122"/>
                <a:cs typeface="微软雅黑" pitchFamily="34" charset="-120"/>
              </a:rPr>
              <a:t>，核心区除开展特殊的科学研究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和环境监测活动</a:t>
            </a:r>
            <a:r>
              <a:rPr lang="en-US" altLang="zh-CN" sz="2000" b="0" i="0" dirty="0">
                <a:solidFill>
                  <a:srgbClr val="000000"/>
                </a:solidFill>
                <a:latin typeface="微软雅黑" pitchFamily="34" charset="0"/>
                <a:ea typeface="微软雅黑" pitchFamily="34" charset="-122"/>
                <a:cs typeface="微软雅黑" pitchFamily="34" charset="-120"/>
              </a:rPr>
              <a:t>，严格禁止任何单位和个人进入，②正确，③错误；</a:t>
            </a:r>
            <a:r>
              <a:rPr lang="en-US" altLang="zh-CN" sz="2000" b="0" i="0">
                <a:solidFill>
                  <a:srgbClr val="000000"/>
                </a:solidFill>
                <a:latin typeface="微软雅黑" pitchFamily="34" charset="0"/>
                <a:ea typeface="微软雅黑" pitchFamily="34" charset="-122"/>
                <a:cs typeface="微软雅黑" pitchFamily="34" charset="-120"/>
              </a:rPr>
              <a:t>在自然保护区内需生态退耕，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保护区外可合理放牧</a:t>
            </a:r>
            <a:r>
              <a:rPr lang="en-US" altLang="zh-CN" sz="2000" b="0" i="0" dirty="0">
                <a:solidFill>
                  <a:srgbClr val="000000"/>
                </a:solidFill>
                <a:latin typeface="微软雅黑" pitchFamily="34" charset="0"/>
                <a:ea typeface="微软雅黑" pitchFamily="34" charset="-122"/>
                <a:cs typeface="微软雅黑" pitchFamily="34" charset="-120"/>
              </a:rPr>
              <a:t>，④错误。综上分析，A正确，B、C、D错误。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9A2E8-8B88-F917-A228-43AA6CE254FA}"/>
            </a:ext>
          </a:extLst>
        </p:cNvPr>
        <p:cNvGrpSpPr/>
        <p:nvPr/>
      </p:nvGrpSpPr>
      <p:grpSpPr>
        <a:xfrm>
          <a:off x="0" y="0"/>
          <a:ext cx="0" cy="0"/>
          <a:chOff x="0" y="0"/>
          <a:chExt cx="0" cy="0"/>
        </a:xfrm>
      </p:grpSpPr>
    </p:spTree>
    <p:extLst>
      <p:ext uri="{BB962C8B-B14F-4D97-AF65-F5344CB8AC3E}">
        <p14:creationId xmlns:p14="http://schemas.microsoft.com/office/powerpoint/2010/main" val="26540791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P_5_BD#d4dcb2be3?pid=f0a783778&amp;color=0,0,0&amp;vtp=1&amp;bt=1&amp;bb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素材背景：华南沿海红树林滩地养殖模式的转变</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：区域生态环境问题的原因、区域生态环境问题治理措施及其意义</a:t>
            </a:r>
            <a:endParaRPr lang="en-US" altLang="zh-CN" sz="2000" dirty="0"/>
          </a:p>
          <a:p>
            <a:pP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难度系数</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0.5</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创新系数：</a:t>
            </a:r>
            <a:r>
              <a:rPr lang="en-US" altLang="zh-CN" sz="2000" b="0" i="0" dirty="0">
                <a:solidFill>
                  <a:srgbClr val="000000"/>
                </a:solidFill>
                <a:latin typeface="微软雅黑" pitchFamily="34" charset="0"/>
                <a:ea typeface="微软雅黑" pitchFamily="34" charset="-122"/>
                <a:cs typeface="微软雅黑" pitchFamily="34" charset="-120"/>
              </a:rPr>
              <a:t>0.65</a:t>
            </a:r>
            <a:endParaRPr lang="en-US" altLang="zh-CN" sz="2000" dirty="0"/>
          </a:p>
        </p:txBody>
      </p:sp>
      <p:pic>
        <p:nvPicPr>
          <p:cNvPr id="3" name="QO_5_BD.47_1#d1c752552?htil=5&amp;pid=f0a78377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97112" y="2429071"/>
            <a:ext cx="2551176" cy="2404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47_2#d1c752552?htil=5&amp;pid=f0a783778&amp;color=0,0,0&amp;vtp=1&amp;bbb=1&amp;hb=1"/>
          <p:cNvSpPr/>
          <p:nvPr/>
        </p:nvSpPr>
        <p:spPr>
          <a:xfrm>
            <a:off x="722376" y="2346775"/>
            <a:ext cx="8065008" cy="26846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[湖南长沙雅礼中学2025月考]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我国华南沿海的渔民利用潮汐规律在天然红树林滩地上筑堤围塘发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展养殖业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经过多年养殖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沿海养殖塘严重退化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红树林景观也遭到了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严重破坏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为了落实国家退塘还林政策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科研人员选择了某废弃养殖塘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开展生态种养模式试验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目前该模式取得了不错的综合效益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楷体" pitchFamily="34" charset="-122"/>
                <a:cs typeface="微软雅黑" pitchFamily="34" charset="-120"/>
              </a:rPr>
              <a:t>示意传</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统纳潮养殖模式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示意废弃养殖塘生态种养模式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6_BD.48_1#c91236cb1?pid=d1c75255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（1）分析华南沿海地区传统养殖模式造成红树林景观破坏的原因。（6分）</a:t>
            </a:r>
            <a:endParaRPr lang="en-US" altLang="zh-CN" sz="2000" dirty="0"/>
          </a:p>
        </p:txBody>
      </p:sp>
      <p:sp>
        <p:nvSpPr>
          <p:cNvPr id="3" name="QO_6_AN.49_1#c91236cb1?vop=1&amp;pid=d1c752552&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筑堤围塘，部分红树林被砍伐；养殖塘长期维持高水位，</a:t>
            </a:r>
            <a:r>
              <a:rPr lang="en-US" altLang="zh-CN" sz="2000" b="1" i="0">
                <a:solidFill>
                  <a:srgbClr val="00B050"/>
                </a:solidFill>
                <a:latin typeface="微软雅黑" pitchFamily="34" charset="0"/>
                <a:ea typeface="微软雅黑" pitchFamily="34" charset="-122"/>
                <a:cs typeface="微软雅黑" pitchFamily="34" charset="-120"/>
              </a:rPr>
              <a:t>不利于塘内天然红树林的生长，</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造成其死亡</a:t>
            </a:r>
            <a:r>
              <a:rPr lang="en-US" altLang="zh-CN" sz="2000" b="1" i="0" dirty="0">
                <a:solidFill>
                  <a:srgbClr val="00B050"/>
                </a:solidFill>
                <a:latin typeface="微软雅黑" pitchFamily="34" charset="0"/>
                <a:ea typeface="微软雅黑" pitchFamily="34" charset="-122"/>
                <a:cs typeface="微软雅黑" pitchFamily="34" charset="-120"/>
              </a:rPr>
              <a:t>；长期高密度养殖，养殖废水随潮水排出，污染潮滩，造成红树林生境破坏。（6分）</a:t>
            </a:r>
            <a:endParaRPr lang="en-US" altLang="zh-CN" sz="2000" dirty="0"/>
          </a:p>
        </p:txBody>
      </p:sp>
      <p:sp>
        <p:nvSpPr>
          <p:cNvPr id="4" name="QO_6_AS.50_1#c91236cb1?vop=1&amp;pid=d1c752552&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本题考查区域生态环境问题产生的原因。筑堤围塘，部分红树林被砍伐</a:t>
            </a:r>
            <a:r>
              <a:rPr lang="en-US" altLang="zh-CN" sz="2000" b="0" i="0">
                <a:solidFill>
                  <a:srgbClr val="000000"/>
                </a:solidFill>
                <a:latin typeface="微软雅黑" pitchFamily="34" charset="0"/>
                <a:ea typeface="微软雅黑" pitchFamily="34" charset="-122"/>
                <a:cs typeface="微软雅黑" pitchFamily="34" charset="-120"/>
              </a:rPr>
              <a:t>，且造塘直接破坏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了红树林的生长空间</a:t>
            </a:r>
            <a:r>
              <a:rPr lang="en-US" altLang="zh-CN" sz="2000" b="0" i="0" dirty="0">
                <a:solidFill>
                  <a:srgbClr val="000000"/>
                </a:solidFill>
                <a:latin typeface="微软雅黑" pitchFamily="34" charset="0"/>
                <a:ea typeface="微软雅黑" pitchFamily="34" charset="-122"/>
                <a:cs typeface="微软雅黑" pitchFamily="34" charset="-120"/>
              </a:rPr>
              <a:t>，导致红树林面积不断减少，同时</a:t>
            </a:r>
            <a:r>
              <a:rPr lang="en-US" altLang="zh-CN" sz="2000" b="0" i="0">
                <a:solidFill>
                  <a:srgbClr val="000000"/>
                </a:solidFill>
                <a:latin typeface="微软雅黑" pitchFamily="34" charset="0"/>
                <a:ea typeface="微软雅黑" pitchFamily="34" charset="-122"/>
                <a:cs typeface="微软雅黑" pitchFamily="34" charset="-120"/>
              </a:rPr>
              <a:t>，养殖活动也破坏了红树林中的生物多样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。养殖塘长期维持高水位，不利于塘内天然红树林的生长，造成其死亡</a:t>
            </a:r>
            <a:r>
              <a:rPr lang="en-US" altLang="zh-CN" sz="2000" b="0" i="0">
                <a:solidFill>
                  <a:srgbClr val="000000"/>
                </a:solidFill>
                <a:latin typeface="微软雅黑" pitchFamily="34" charset="0"/>
                <a:ea typeface="微软雅黑" pitchFamily="34" charset="-122"/>
                <a:cs typeface="微软雅黑" pitchFamily="34" charset="-120"/>
              </a:rPr>
              <a:t>。传统养殖模式养殖密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度大</a:t>
            </a:r>
            <a:r>
              <a:rPr lang="en-US" altLang="zh-CN" sz="2000" b="0" i="0" dirty="0">
                <a:solidFill>
                  <a:srgbClr val="000000"/>
                </a:solidFill>
                <a:latin typeface="微软雅黑" pitchFamily="34" charset="0"/>
                <a:ea typeface="微软雅黑" pitchFamily="34" charset="-122"/>
                <a:cs typeface="微软雅黑" pitchFamily="34" charset="-120"/>
              </a:rPr>
              <a:t>，塘底污泥和养殖废水随潮水排出会污染潮滩，破坏红树林生境，导致其死亡。【</a:t>
            </a:r>
            <a:r>
              <a:rPr lang="en-US" altLang="zh-CN" sz="2000" b="1"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6_BD.51_1#dc6648e12?pid=d1c75255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（2）推测科研人员降低养殖塘最低水深、塘底开沟、堤内建台地的目的。（6分）</a:t>
            </a:r>
            <a:endParaRPr lang="en-US" altLang="zh-CN" sz="2000" dirty="0"/>
          </a:p>
        </p:txBody>
      </p:sp>
      <p:sp>
        <p:nvSpPr>
          <p:cNvPr id="3" name="QO_6_AN.52_1#dc6648e12?vop=1&amp;pid=d1c752552&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降低养殖塘最低水深，有利于塘内人工种植的红树林幼苗存活；塘底开沟</a:t>
            </a:r>
            <a:r>
              <a:rPr lang="en-US" altLang="zh-CN" sz="2000" b="1" i="0">
                <a:solidFill>
                  <a:srgbClr val="00B050"/>
                </a:solidFill>
                <a:latin typeface="微软雅黑" pitchFamily="34" charset="0"/>
                <a:ea typeface="微软雅黑" pitchFamily="34" charset="-122"/>
                <a:cs typeface="微软雅黑" pitchFamily="34" charset="-120"/>
              </a:rPr>
              <a:t>，有利于低水位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时为鱼虾提供充分与稳定的水体和庇护空间</a:t>
            </a:r>
            <a:r>
              <a:rPr lang="en-US" altLang="zh-CN" sz="2000" b="1" i="0" dirty="0">
                <a:solidFill>
                  <a:srgbClr val="00B050"/>
                </a:solidFill>
                <a:latin typeface="微软雅黑" pitchFamily="34" charset="0"/>
                <a:ea typeface="微软雅黑" pitchFamily="34" charset="-122"/>
                <a:cs typeface="微软雅黑" pitchFamily="34" charset="-120"/>
              </a:rPr>
              <a:t>；堤内垒高形成台地</a:t>
            </a:r>
            <a:r>
              <a:rPr lang="en-US" altLang="zh-CN" sz="2000" b="1" i="0">
                <a:solidFill>
                  <a:srgbClr val="00B050"/>
                </a:solidFill>
                <a:latin typeface="微软雅黑" pitchFamily="34" charset="0"/>
                <a:ea typeface="微软雅黑" pitchFamily="34" charset="-122"/>
                <a:cs typeface="微软雅黑" pitchFamily="34" charset="-120"/>
              </a:rPr>
              <a:t>，为红树林幼苗生长提供适宜的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潮间带环境</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6_AS.53_1#dc6648e12?vop=1&amp;pid=d1c752552&amp;color=0,0,0&amp;vtp=1&amp;bbb=1&amp;hb=1"/>
          <p:cNvSpPr/>
          <p:nvPr/>
        </p:nvSpPr>
        <p:spPr>
          <a:xfrm>
            <a:off x="722376" y="28429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本题考查生态环境治理措施的作用。</a:t>
            </a:r>
            <a:r>
              <a:rPr lang="en-US" altLang="zh-CN" sz="2000" b="0" i="0">
                <a:solidFill>
                  <a:srgbClr val="000000"/>
                </a:solidFill>
                <a:latin typeface="微软雅黑" pitchFamily="34" charset="0"/>
                <a:ea typeface="微软雅黑" pitchFamily="34" charset="-122"/>
                <a:cs typeface="微软雅黑" pitchFamily="34" charset="-120"/>
              </a:rPr>
              <a:t>降低最低水深有利于塘内人工种植的红树林幼苗存活。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塘底开沟有利于低水位时为鱼虾提供充分与稳定的水体和庇护空间，为底栖生物提供更多的栖息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。堤内建台地为红树林幼苗生长提供适宜的潮间带环境。【</a:t>
            </a:r>
            <a:r>
              <a:rPr lang="en-US" altLang="zh-CN" sz="2000" b="1"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6_BD.54_1#01c18a886?pid=d1c75255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（3）简述在东南沿海地区推广废弃养殖塘生态种养模式的意义。（8分）</a:t>
            </a:r>
            <a:endParaRPr lang="en-US" altLang="zh-CN" sz="2000" dirty="0"/>
          </a:p>
        </p:txBody>
      </p:sp>
      <p:sp>
        <p:nvSpPr>
          <p:cNvPr id="3" name="QO_6_AN.55_1#01c18a886?vop=1&amp;pid=d1c752552&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对废弃养殖塘进行改造后重新开展种养活动，能显著提高沿海地区的土地利用效率</a:t>
            </a:r>
            <a:r>
              <a:rPr lang="en-US" altLang="zh-CN" sz="2000" b="1" i="0">
                <a:solidFill>
                  <a:srgbClr val="00B050"/>
                </a:solidFill>
                <a:latin typeface="微软雅黑" pitchFamily="34" charset="0"/>
                <a:ea typeface="微软雅黑" pitchFamily="34" charset="-122"/>
                <a:cs typeface="微软雅黑" pitchFamily="34" charset="-120"/>
              </a:rPr>
              <a:t>；增加</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沿海滩涂的红树林覆盖面积</a:t>
            </a:r>
            <a:r>
              <a:rPr lang="en-US" altLang="zh-CN" sz="2000" b="1" i="0" dirty="0">
                <a:solidFill>
                  <a:srgbClr val="00B050"/>
                </a:solidFill>
                <a:latin typeface="微软雅黑" pitchFamily="34" charset="0"/>
                <a:ea typeface="微软雅黑" pitchFamily="34" charset="-122"/>
                <a:cs typeface="微软雅黑" pitchFamily="34" charset="-120"/>
              </a:rPr>
              <a:t>，利于滩涂区的生态修复</a:t>
            </a:r>
            <a:r>
              <a:rPr lang="en-US" altLang="zh-CN" sz="2000" b="1" i="0">
                <a:solidFill>
                  <a:srgbClr val="00B050"/>
                </a:solidFill>
                <a:latin typeface="微软雅黑" pitchFamily="34" charset="0"/>
                <a:ea typeface="微软雅黑" pitchFamily="34" charset="-122"/>
                <a:cs typeface="微软雅黑" pitchFamily="34" charset="-120"/>
              </a:rPr>
              <a:t>；在修复生态的同时可以通过养殖鱼虾增加</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农民收入</a:t>
            </a:r>
            <a:r>
              <a:rPr lang="en-US" altLang="zh-CN" sz="2000" b="1" i="0" dirty="0">
                <a:solidFill>
                  <a:srgbClr val="00B050"/>
                </a:solidFill>
                <a:latin typeface="微软雅黑" pitchFamily="34" charset="0"/>
                <a:ea typeface="微软雅黑" pitchFamily="34" charset="-122"/>
                <a:cs typeface="微软雅黑" pitchFamily="34" charset="-120"/>
              </a:rPr>
              <a:t>；人工种植的红树林与养殖鱼虾之间形成生态循环</a:t>
            </a:r>
            <a:r>
              <a:rPr lang="en-US" altLang="zh-CN" sz="2000" b="1" i="0">
                <a:solidFill>
                  <a:srgbClr val="00B050"/>
                </a:solidFill>
                <a:latin typeface="微软雅黑" pitchFamily="34" charset="0"/>
                <a:ea typeface="微软雅黑" pitchFamily="34" charset="-122"/>
                <a:cs typeface="微软雅黑" pitchFamily="34" charset="-120"/>
              </a:rPr>
              <a:t>，利于东南沿海地区养殖业可持续发</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展</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
        <p:nvSpPr>
          <p:cNvPr id="4" name="QO_6_AS.56_1#01c18a886?vop=1&amp;pid=d1c752552&amp;color=0,0,0&amp;vtp=1&amp;bbb=1&amp;hb=1"/>
          <p:cNvSpPr/>
          <p:nvPr/>
        </p:nvSpPr>
        <p:spPr>
          <a:xfrm>
            <a:off x="722376" y="33001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本题考查生态环境治理的意义。本题可从土地利用率、生态修复、增加收入</a:t>
            </a:r>
            <a:r>
              <a:rPr lang="en-US" altLang="zh-CN" sz="2000" b="0" i="0">
                <a:solidFill>
                  <a:srgbClr val="000000"/>
                </a:solidFill>
                <a:latin typeface="微软雅黑" pitchFamily="34" charset="0"/>
                <a:ea typeface="微软雅黑" pitchFamily="34" charset="-122"/>
                <a:cs typeface="微软雅黑" pitchFamily="34" charset="-120"/>
              </a:rPr>
              <a:t>、可持续发展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等方面分析</a:t>
            </a:r>
            <a:r>
              <a:rPr lang="en-US" altLang="zh-CN" sz="2000" b="0" i="0" dirty="0">
                <a:solidFill>
                  <a:srgbClr val="000000"/>
                </a:solidFill>
                <a:latin typeface="微软雅黑" pitchFamily="34" charset="0"/>
                <a:ea typeface="微软雅黑" pitchFamily="34" charset="-122"/>
                <a:cs typeface="微软雅黑" pitchFamily="34" charset="-120"/>
              </a:rPr>
              <a:t>。对废弃养殖塘进行改造后可以重新开展种养活动，减少土地的弃置</a:t>
            </a:r>
            <a:r>
              <a:rPr lang="en-US" altLang="zh-CN" sz="2000" b="0" i="0">
                <a:solidFill>
                  <a:srgbClr val="000000"/>
                </a:solidFill>
                <a:latin typeface="微软雅黑" pitchFamily="34" charset="0"/>
                <a:ea typeface="微软雅黑" pitchFamily="34" charset="-122"/>
                <a:cs typeface="微软雅黑" pitchFamily="34" charset="-120"/>
              </a:rPr>
              <a:t>，提高土地利用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率</a:t>
            </a:r>
            <a:r>
              <a:rPr lang="en-US" altLang="zh-CN" sz="2000" b="0" i="0" dirty="0">
                <a:solidFill>
                  <a:srgbClr val="000000"/>
                </a:solidFill>
                <a:latin typeface="微软雅黑" pitchFamily="34" charset="0"/>
                <a:ea typeface="微软雅黑" pitchFamily="34" charset="-122"/>
                <a:cs typeface="微软雅黑" pitchFamily="34" charset="-120"/>
              </a:rPr>
              <a:t>。在废弃的养殖塘种植红树植被，利于滩涂区的生态修复</a:t>
            </a:r>
            <a:r>
              <a:rPr lang="en-US" altLang="zh-CN" sz="2000" b="0" i="0">
                <a:solidFill>
                  <a:srgbClr val="000000"/>
                </a:solidFill>
                <a:latin typeface="微软雅黑" pitchFamily="34" charset="0"/>
                <a:ea typeface="微软雅黑" pitchFamily="34" charset="-122"/>
                <a:cs typeface="微软雅黑" pitchFamily="34" charset="-120"/>
              </a:rPr>
              <a:t>。在修复生态的同时可以养殖鱼虾增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加农民收入</a:t>
            </a:r>
            <a:r>
              <a:rPr lang="en-US" altLang="zh-CN" sz="2000" b="0" i="0" dirty="0">
                <a:solidFill>
                  <a:srgbClr val="000000"/>
                </a:solidFill>
                <a:latin typeface="微软雅黑" pitchFamily="34" charset="0"/>
                <a:ea typeface="微软雅黑" pitchFamily="34" charset="-122"/>
                <a:cs typeface="微软雅黑" pitchFamily="34" charset="-120"/>
              </a:rPr>
              <a:t>。人工种植的红树林与养殖鱼虾之间形成生态循环</a:t>
            </a:r>
            <a:r>
              <a:rPr lang="en-US" altLang="zh-CN" sz="2000" b="0" i="0">
                <a:solidFill>
                  <a:srgbClr val="000000"/>
                </a:solidFill>
                <a:latin typeface="微软雅黑" pitchFamily="34" charset="0"/>
                <a:ea typeface="微软雅黑" pitchFamily="34" charset="-122"/>
                <a:cs typeface="微软雅黑" pitchFamily="34" charset="-120"/>
              </a:rPr>
              <a:t>，利于东南沿海地区养殖业可持续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bb0b08c41?vop=1&amp;pid=86ac7c082&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本题考查自然保护区的保护措施。</a:t>
            </a:r>
            <a:endParaRPr lang="en-US" altLang="zh-CN" sz="2200" dirty="0"/>
          </a:p>
        </p:txBody>
      </p:sp>
      <p:graphicFrame>
        <p:nvGraphicFramePr>
          <p:cNvPr id="5" name="QC_6_AS.4_2#bb0b08c41?colgroup=34,6&amp;vop=1&amp;pid=86ac7c082&amp;color=0,0,0&amp;vtp=1&amp;bbb=1&amp;hb=1"/>
          <p:cNvGraphicFramePr>
            <a:graphicFrameLocks noGrp="1"/>
          </p:cNvGraphicFramePr>
          <p:nvPr>
            <p:extLst>
              <p:ext uri="{D42A27DB-BD31-4B8C-83A1-F6EECF244321}">
                <p14:modId xmlns:p14="http://schemas.microsoft.com/office/powerpoint/2010/main" val="3207104636"/>
              </p:ext>
            </p:extLst>
          </p:nvPr>
        </p:nvGraphicFramePr>
        <p:xfrm>
          <a:off x="722376" y="1545913"/>
          <a:ext cx="10725912" cy="2497836"/>
        </p:xfrm>
        <a:graphic>
          <a:graphicData uri="http://schemas.openxmlformats.org/drawingml/2006/table">
            <a:tbl>
              <a:tblPr/>
              <a:tblGrid>
                <a:gridCol w="9034272">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核心区保护最好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严格禁止任何单位和个人进入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缓冲带严格禁止旅游和生产经营活动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实验区可进行科研实验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教学参观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旅游</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物种驯化繁殖等活动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实验区内不得</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建设污染环境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破坏资源或者景观的生产设施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建设其他项目</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其污染物排放不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得超过国家和地方规定的污染物排放标准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核心区珍稀动植物最集中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C_4#88fe5d885.fixed?pid=682d7af1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88fe5d885.fixed?pid=682d7af1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第二节综合训练</a:t>
            </a:r>
            <a:endParaRPr lang="en-US" altLang="zh-CN" sz="4400" dirty="0"/>
          </a:p>
        </p:txBody>
      </p:sp>
      <p:pic>
        <p:nvPicPr>
          <p:cNvPr id="4" name="C_4#88fe5d885.fixed?pid=682d7af1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88fe5d885.fixed?pid=682d7af10&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713B3-28BB-6185-6703-66F9A90B1BA6}"/>
            </a:ext>
          </a:extLst>
        </p:cNvPr>
        <p:cNvGrpSpPr/>
        <p:nvPr/>
      </p:nvGrpSpPr>
      <p:grpSpPr>
        <a:xfrm>
          <a:off x="0" y="0"/>
          <a:ext cx="0" cy="0"/>
          <a:chOff x="0" y="0"/>
          <a:chExt cx="0" cy="0"/>
        </a:xfrm>
      </p:grpSpPr>
    </p:spTree>
    <p:extLst>
      <p:ext uri="{BB962C8B-B14F-4D97-AF65-F5344CB8AC3E}">
        <p14:creationId xmlns:p14="http://schemas.microsoft.com/office/powerpoint/2010/main" val="1540030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5_BD.57_1#dd7754d40?pid=88fe5d885&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[甘肃武威一中2025期中]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东北林草交错区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是我国生态脆弱区之一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该地针对因公路建设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产生的工程创面生态修复困难等问题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在较干旱的区域采取了植生袋修复的方法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植生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袋内部填充有土壤和营养物质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具有透水不透土的过滤功能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不限制植物根系的生长</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且随着时</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间推移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植生袋会愈加牢固</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57_2#dd7754d40?pid=88fe5d88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70832" y="2864046"/>
            <a:ext cx="3447288" cy="28895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6_BD.58_1#7f770a85a?pid=dd7754d4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东北林草交错区生态脆弱的原因有(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9_1#7f770a85a.bracket?pid=dd7754d40&amp;color=0,0,0&amp;vpa=14&amp;vtp=1"/>
          <p:cNvSpPr/>
          <p:nvPr/>
        </p:nvSpPr>
        <p:spPr>
          <a:xfrm>
            <a:off x="493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8_2#7f770a85a?pid=dd7754d40&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①地势起伏大，易发生水蚀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气候过渡区，降水季节分配均匀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干湿过渡区，降水变率小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距冬季风源地近，易受风力侵蚀</a:t>
            </a:r>
            <a:endParaRPr lang="en-US" altLang="zh-CN" sz="2000" dirty="0"/>
          </a:p>
        </p:txBody>
      </p:sp>
      <p:sp>
        <p:nvSpPr>
          <p:cNvPr id="5" name="QC_6_BD.58_3#7f770a85a.choices?pid=dd7754d40&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6_AS.60_1#7f770a85a?vop=1&amp;pid=dd7754d4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本题考查生态脆弱区的形成原因。由图可知，东北林草交错区位于大兴安岭附近</a:t>
            </a:r>
            <a:r>
              <a:rPr lang="en-US" altLang="zh-CN" sz="2000" b="0" i="0" spc="-50">
                <a:solidFill>
                  <a:srgbClr val="000000"/>
                </a:solidFill>
                <a:latin typeface="微软雅黑" pitchFamily="34" charset="0"/>
                <a:ea typeface="微软雅黑" pitchFamily="34" charset="-122"/>
                <a:cs typeface="微软雅黑" pitchFamily="34" charset="-120"/>
              </a:rPr>
              <a:t>，为我国半</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湿润区和半干旱区的过渡地带</a:t>
            </a:r>
            <a:r>
              <a:rPr lang="en-US" altLang="zh-CN" sz="2000" b="0" i="0" spc="-50" dirty="0">
                <a:solidFill>
                  <a:srgbClr val="000000"/>
                </a:solidFill>
                <a:latin typeface="微软雅黑" pitchFamily="34" charset="0"/>
                <a:ea typeface="微软雅黑" pitchFamily="34" charset="-122"/>
                <a:cs typeface="微软雅黑" pitchFamily="34" charset="-120"/>
              </a:rPr>
              <a:t>，降水变率大，季节分配不均，②③错误。</a:t>
            </a:r>
            <a:r>
              <a:rPr lang="en-US" altLang="zh-CN" sz="2000" b="0" i="0" spc="-50">
                <a:solidFill>
                  <a:srgbClr val="000000"/>
                </a:solidFill>
                <a:latin typeface="微软雅黑" pitchFamily="34" charset="0"/>
                <a:ea typeface="微软雅黑" pitchFamily="34" charset="-122"/>
                <a:cs typeface="微软雅黑" pitchFamily="34" charset="-120"/>
              </a:rPr>
              <a:t>大兴安岭地区以山地为主，</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地势起伏大</a:t>
            </a:r>
            <a:r>
              <a:rPr lang="en-US" altLang="zh-CN" sz="2000" b="0" i="0" spc="-50" dirty="0">
                <a:solidFill>
                  <a:srgbClr val="000000"/>
                </a:solidFill>
                <a:latin typeface="微软雅黑" pitchFamily="34" charset="0"/>
                <a:ea typeface="微软雅黑" pitchFamily="34" charset="-122"/>
                <a:cs typeface="微软雅黑" pitchFamily="34" charset="-120"/>
              </a:rPr>
              <a:t>，且降水集中，易发生水蚀，水土流失较严重，①正确。该地纬度较高</a:t>
            </a:r>
            <a:r>
              <a:rPr lang="en-US" altLang="zh-CN" sz="2000" b="0" i="0" spc="-50">
                <a:solidFill>
                  <a:srgbClr val="000000"/>
                </a:solidFill>
                <a:latin typeface="微软雅黑" pitchFamily="34" charset="0"/>
                <a:ea typeface="微软雅黑" pitchFamily="34" charset="-122"/>
                <a:cs typeface="微软雅黑" pitchFamily="34" charset="-120"/>
              </a:rPr>
              <a:t>，距冬季风源地</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近</a:t>
            </a:r>
            <a:r>
              <a:rPr lang="en-US" altLang="zh-CN" sz="2000" b="0" i="0" spc="-50" dirty="0">
                <a:solidFill>
                  <a:srgbClr val="000000"/>
                </a:solidFill>
                <a:latin typeface="微软雅黑" pitchFamily="34" charset="0"/>
                <a:ea typeface="微软雅黑" pitchFamily="34" charset="-122"/>
                <a:cs typeface="微软雅黑" pitchFamily="34" charset="-120"/>
              </a:rPr>
              <a:t>，冬春季风力大，林草交错区易受风力侵蚀，影响植被生长，④正确。综上所述，D正确。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6_AS.60_2#7f770a85a?vop=1&amp;pid=dd7754d40&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生态环境脆弱的原因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1）内因：生态环境的承载力较小，构成环境的因素比较单一，动植物种类比较少</a:t>
            </a:r>
            <a:r>
              <a:rPr lang="en-US" altLang="zh-CN" sz="2000" b="0" i="0">
                <a:solidFill>
                  <a:srgbClr val="000000"/>
                </a:solidFill>
                <a:latin typeface="微软雅黑" pitchFamily="34" charset="0"/>
                <a:ea typeface="微软雅黑" pitchFamily="34" charset="-122"/>
                <a:cs typeface="微软雅黑" pitchFamily="34" charset="-120"/>
              </a:rPr>
              <a:t>，对外界干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扰的抵抗能力较弱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2）外因：主要是人类活动导致环境的整体结构发生变化，使生态环境比较脆弱。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754C0-6D5D-8AE9-6680-38EA6BCC1DA1}"/>
            </a:ext>
          </a:extLst>
        </p:cNvPr>
        <p:cNvGrpSpPr/>
        <p:nvPr/>
      </p:nvGrpSpPr>
      <p:grpSpPr>
        <a:xfrm>
          <a:off x="0" y="0"/>
          <a:ext cx="0" cy="0"/>
          <a:chOff x="0" y="0"/>
          <a:chExt cx="0" cy="0"/>
        </a:xfrm>
      </p:grpSpPr>
    </p:spTree>
    <p:extLst>
      <p:ext uri="{BB962C8B-B14F-4D97-AF65-F5344CB8AC3E}">
        <p14:creationId xmlns:p14="http://schemas.microsoft.com/office/powerpoint/2010/main" val="24996481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6_BD.61_1#59b76871a?pid=dd7754d4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生态修复中采用的植生袋可(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2_1#59b76871a.bracket?pid=dd7754d40&amp;color=0,0,0&amp;vpa=15&amp;vtp=1"/>
          <p:cNvSpPr/>
          <p:nvPr/>
        </p:nvSpPr>
        <p:spPr>
          <a:xfrm>
            <a:off x="418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61_2#59b76871a?pid=dd7754d4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①拦水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②保肥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③防寒</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抗冻</a:t>
            </a:r>
            <a:endParaRPr lang="en-US" altLang="zh-CN" sz="2000" dirty="0"/>
          </a:p>
        </p:txBody>
      </p:sp>
      <p:sp>
        <p:nvSpPr>
          <p:cNvPr id="5" name="QC_6_BD.61_3#59b76871a.choices?pid=dd7754d40&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6_AS.63_1#59b76871a?vop=1&amp;pid=dd7754d4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本题考查生态修复措施的功能。由材料“植生袋内部填充有土壤和营养物质</a:t>
            </a:r>
            <a:r>
              <a:rPr lang="en-US" altLang="zh-CN" sz="2000" b="0" i="0">
                <a:solidFill>
                  <a:srgbClr val="000000"/>
                </a:solidFill>
                <a:latin typeface="微软雅黑" pitchFamily="34" charset="0"/>
                <a:ea typeface="微软雅黑" pitchFamily="34" charset="-122"/>
                <a:cs typeface="微软雅黑" pitchFamily="34" charset="-120"/>
              </a:rPr>
              <a:t>，具有透水不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透土的过滤功能</a:t>
            </a:r>
            <a:r>
              <a:rPr lang="en-US" altLang="zh-CN" sz="2000" b="0" i="0" dirty="0">
                <a:solidFill>
                  <a:srgbClr val="000000"/>
                </a:solidFill>
                <a:latin typeface="微软雅黑" pitchFamily="34" charset="0"/>
                <a:ea typeface="微软雅黑" pitchFamily="34" charset="-122"/>
                <a:cs typeface="微软雅黑" pitchFamily="34" charset="-120"/>
              </a:rPr>
              <a:t>，不限制植物根系的生长”可知，植生袋透水，利于水的下渗，</a:t>
            </a:r>
            <a:r>
              <a:rPr lang="en-US" altLang="zh-CN" sz="2000" b="0" i="0">
                <a:solidFill>
                  <a:srgbClr val="000000"/>
                </a:solidFill>
                <a:latin typeface="微软雅黑" pitchFamily="34" charset="0"/>
                <a:ea typeface="微软雅黑" pitchFamily="34" charset="-122"/>
                <a:cs typeface="微软雅黑" pitchFamily="34" charset="-120"/>
              </a:rPr>
              <a:t>增加土壤湿度，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起到拦水作用</a:t>
            </a:r>
            <a:r>
              <a:rPr lang="en-US" altLang="zh-CN" sz="2000" b="0" i="0" dirty="0">
                <a:solidFill>
                  <a:srgbClr val="000000"/>
                </a:solidFill>
                <a:latin typeface="微软雅黑" pitchFamily="34" charset="0"/>
                <a:ea typeface="微软雅黑" pitchFamily="34" charset="-122"/>
                <a:cs typeface="微软雅黑" pitchFamily="34" charset="-120"/>
              </a:rPr>
              <a:t>，而植生袋内部填充的土壤和营养物质，利于保肥，促进植被的生长，①②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植生袋主要功能是利于植被的生长</a:t>
            </a:r>
            <a:r>
              <a:rPr lang="en-US" altLang="zh-CN" sz="2000" b="0" i="0" dirty="0">
                <a:solidFill>
                  <a:srgbClr val="000000"/>
                </a:solidFill>
                <a:latin typeface="微软雅黑" pitchFamily="34" charset="0"/>
                <a:ea typeface="微软雅黑" pitchFamily="34" charset="-122"/>
                <a:cs typeface="微软雅黑" pitchFamily="34" charset="-120"/>
              </a:rPr>
              <a:t>，无法防寒和抗冻，③④错误。综上所述，A正确。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2ACB3-BE4D-8518-8C72-25B41A4ED32F}"/>
            </a:ext>
          </a:extLst>
        </p:cNvPr>
        <p:cNvGrpSpPr/>
        <p:nvPr/>
      </p:nvGrpSpPr>
      <p:grpSpPr>
        <a:xfrm>
          <a:off x="0" y="0"/>
          <a:ext cx="0" cy="0"/>
          <a:chOff x="0" y="0"/>
          <a:chExt cx="0" cy="0"/>
        </a:xfrm>
      </p:grpSpPr>
    </p:spTree>
    <p:extLst>
      <p:ext uri="{BB962C8B-B14F-4D97-AF65-F5344CB8AC3E}">
        <p14:creationId xmlns:p14="http://schemas.microsoft.com/office/powerpoint/2010/main" val="653277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7A389-1BDD-02B5-311E-EFD13B437562}"/>
            </a:ext>
          </a:extLst>
        </p:cNvPr>
        <p:cNvGrpSpPr/>
        <p:nvPr/>
      </p:nvGrpSpPr>
      <p:grpSpPr>
        <a:xfrm>
          <a:off x="0" y="0"/>
          <a:ext cx="0" cy="0"/>
          <a:chOff x="0" y="0"/>
          <a:chExt cx="0" cy="0"/>
        </a:xfrm>
      </p:grpSpPr>
    </p:spTree>
    <p:extLst>
      <p:ext uri="{BB962C8B-B14F-4D97-AF65-F5344CB8AC3E}">
        <p14:creationId xmlns:p14="http://schemas.microsoft.com/office/powerpoint/2010/main" val="32269433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BD.64_1#830389e31?pid=88fe5d885&amp;color=0,0,0&amp;vtp=1&amp;bt=1&amp;bbb=1&amp;hb=1"/>
          <p:cNvSpPr/>
          <p:nvPr/>
        </p:nvSpPr>
        <p:spPr>
          <a:xfrm>
            <a:off x="722376" y="972000"/>
            <a:ext cx="10753344" cy="2689225"/>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[云南昆明多校2025高二联考]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阅读图文材料，完成下列要求。（18</a:t>
            </a:r>
            <a:r>
              <a:rPr lang="en-US" altLang="zh-CN" sz="2000" b="0" i="0">
                <a:solidFill>
                  <a:srgbClr val="000000"/>
                </a:solidFill>
                <a:latin typeface="微软雅黑" pitchFamily="34" charset="0"/>
                <a:ea typeface="微软雅黑" pitchFamily="34" charset="-122"/>
                <a:cs typeface="微软雅黑" pitchFamily="34" charset="-120"/>
              </a:rPr>
              <a:t>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麋鹿是我国特有的珍稀动物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以青草和水草为食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曾广泛分布在我国长江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黄河流域中下游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后在我国本土绝迹</a:t>
            </a:r>
            <a:r>
              <a:rPr lang="en-US" altLang="zh-CN" sz="2000" b="0" i="0" dirty="0">
                <a:solidFill>
                  <a:srgbClr val="000000"/>
                </a:solidFill>
                <a:latin typeface="微软雅黑" pitchFamily="34" charset="0"/>
                <a:ea typeface="微软雅黑" pitchFamily="34" charset="-122"/>
                <a:cs typeface="微软雅黑" pitchFamily="34" charset="-120"/>
              </a:rPr>
              <a:t>。1986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，39</a:t>
            </a:r>
            <a:r>
              <a:rPr lang="en-US" altLang="zh-CN" sz="2000" b="0" i="0" dirty="0">
                <a:solidFill>
                  <a:srgbClr val="000000"/>
                </a:solidFill>
                <a:latin typeface="微软雅黑" pitchFamily="34" charset="0"/>
                <a:ea typeface="楷体" pitchFamily="34" charset="-122"/>
                <a:cs typeface="微软雅黑" pitchFamily="34" charset="-120"/>
              </a:rPr>
              <a:t>头麋鹿重返江苏大丰麋鹿国家级自然保护区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经过</a:t>
            </a:r>
            <a:r>
              <a:rPr lang="en-US" altLang="zh-CN" sz="2000" b="0" i="0">
                <a:solidFill>
                  <a:srgbClr val="000000"/>
                </a:solidFill>
                <a:latin typeface="微软雅黑" pitchFamily="34" charset="0"/>
                <a:ea typeface="微软雅黑" pitchFamily="34" charset="-122"/>
                <a:cs typeface="微软雅黑" pitchFamily="34" charset="-120"/>
              </a:rPr>
              <a:t>39</a:t>
            </a:r>
            <a:r>
              <a:rPr lang="en-US" altLang="zh-CN" sz="2000" b="0" i="0">
                <a:solidFill>
                  <a:srgbClr val="000000"/>
                </a:solidFill>
                <a:latin typeface="微软雅黑" pitchFamily="34" charset="0"/>
                <a:ea typeface="楷体" pitchFamily="34" charset="-122"/>
                <a:cs typeface="微软雅黑" pitchFamily="34" charset="-120"/>
              </a:rPr>
              <a:t>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科学保育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大丰麋鹿种群已成为全球最大的麋鹿种群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同时保护区周边也发展出各色旅游项目</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有依托于保护区的观鸟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观鹿活动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也有在海岸地带开展的赶海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露营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星空观测等活动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还打造了集休闲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娱乐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餐饮等于一体的旅游街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下图示意大丰区地理位置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#1.1</a:t>
            </a:r>
            <a:endParaRPr lang="en-US" altLang="zh-CN" sz="2000" dirty="0"/>
          </a:p>
        </p:txBody>
      </p:sp>
      <p:pic>
        <p:nvPicPr>
          <p:cNvPr id="3" name="QO_5_BD.64_2#830389e31?pid=88fe5d88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41160" y="3786828"/>
            <a:ext cx="3706632" cy="2393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6_BD.65_1#aaacd5fdd?pid=830389e31&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（1）分析选择大丰区作为麋鹿种群恢复地的自然原因。（6分）</a:t>
            </a:r>
            <a:endParaRPr lang="en-US" altLang="zh-CN" sz="2000" dirty="0"/>
          </a:p>
        </p:txBody>
      </p:sp>
      <p:sp>
        <p:nvSpPr>
          <p:cNvPr id="3" name="QO_6_AN.66_1#aaacd5fdd?vop=1&amp;pid=830389e31&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大丰区位于长江中下游地区，自然条件与野生麋鹿生存环境相近；地处沿海湿地</a:t>
            </a:r>
            <a:r>
              <a:rPr lang="en-US" altLang="zh-CN" sz="2000" b="1" i="0">
                <a:solidFill>
                  <a:srgbClr val="00B050"/>
                </a:solidFill>
                <a:latin typeface="微软雅黑" pitchFamily="34" charset="0"/>
                <a:ea typeface="微软雅黑" pitchFamily="34" charset="-122"/>
                <a:cs typeface="微软雅黑" pitchFamily="34" charset="-120"/>
              </a:rPr>
              <a:t>，可为麋</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鹿提供水草等丰富食物</a:t>
            </a:r>
            <a:r>
              <a:rPr lang="en-US" altLang="zh-CN" sz="2000" b="1" i="0" dirty="0">
                <a:solidFill>
                  <a:srgbClr val="00B050"/>
                </a:solidFill>
                <a:latin typeface="微软雅黑" pitchFamily="34" charset="0"/>
                <a:ea typeface="微软雅黑" pitchFamily="34" charset="-122"/>
                <a:cs typeface="微软雅黑" pitchFamily="34" charset="-120"/>
              </a:rPr>
              <a:t>；自然保护区内人类活动较少，麋鹿生存的空间广阔。（6分）</a:t>
            </a:r>
            <a:endParaRPr lang="en-US" altLang="zh-CN" sz="2000" dirty="0"/>
          </a:p>
        </p:txBody>
      </p:sp>
      <p:sp>
        <p:nvSpPr>
          <p:cNvPr id="4" name="QO_6_AS.67_1#aaacd5fdd?vop=1&amp;pid=830389e31&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本题考查生态修复与湿地的功能特征。结合材料信息可知，</a:t>
            </a:r>
            <a:r>
              <a:rPr lang="en-US" altLang="zh-CN" sz="2000" b="0" i="0">
                <a:solidFill>
                  <a:srgbClr val="000000"/>
                </a:solidFill>
                <a:latin typeface="微软雅黑" pitchFamily="34" charset="0"/>
                <a:ea typeface="微软雅黑" pitchFamily="34" charset="-122"/>
                <a:cs typeface="微软雅黑" pitchFamily="34" charset="-120"/>
              </a:rPr>
              <a:t>大丰区位于长江中下游地区，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靠近沿海地区</a:t>
            </a:r>
            <a:r>
              <a:rPr lang="en-US" altLang="zh-CN" sz="2000" b="0" i="0" dirty="0">
                <a:solidFill>
                  <a:srgbClr val="000000"/>
                </a:solidFill>
                <a:latin typeface="微软雅黑" pitchFamily="34" charset="0"/>
                <a:ea typeface="微软雅黑" pitchFamily="34" charset="-122"/>
                <a:cs typeface="微软雅黑" pitchFamily="34" charset="-120"/>
              </a:rPr>
              <a:t>，其自然条件与野生麋鹿生存环境相近</a:t>
            </a:r>
            <a:r>
              <a:rPr lang="en-US" altLang="zh-CN" sz="2000" b="0" i="0">
                <a:solidFill>
                  <a:srgbClr val="000000"/>
                </a:solidFill>
                <a:latin typeface="微软雅黑" pitchFamily="34" charset="0"/>
                <a:ea typeface="微软雅黑" pitchFamily="34" charset="-122"/>
                <a:cs typeface="微软雅黑" pitchFamily="34" charset="-120"/>
              </a:rPr>
              <a:t>；同时沿海湿地可以为麋鹿生长提供水草和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水源</a:t>
            </a:r>
            <a:r>
              <a:rPr lang="en-US" altLang="zh-CN" sz="2000" b="0" i="0" dirty="0">
                <a:solidFill>
                  <a:srgbClr val="000000"/>
                </a:solidFill>
                <a:latin typeface="微软雅黑" pitchFamily="34" charset="0"/>
                <a:ea typeface="微软雅黑" pitchFamily="34" charset="-122"/>
                <a:cs typeface="微软雅黑" pitchFamily="34" charset="-120"/>
              </a:rPr>
              <a:t>，有利于麋鹿觅食；同时该地区设有江苏大丰麋鹿国家级自然保护区，人类活动较少</a:t>
            </a:r>
            <a:r>
              <a:rPr lang="en-US" altLang="zh-CN" sz="2000" b="0" i="0">
                <a:solidFill>
                  <a:srgbClr val="000000"/>
                </a:solidFill>
                <a:latin typeface="微软雅黑" pitchFamily="34" charset="0"/>
                <a:ea typeface="微软雅黑" pitchFamily="34" charset="-122"/>
                <a:cs typeface="微软雅黑" pitchFamily="34" charset="-120"/>
              </a:rPr>
              <a:t>，可供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麋鹿生存的空间广阔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6_BD.68_1#316d4ad84?pid=830389e31&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（2）从生态安全的角度，说明建立江苏大丰麋鹿国家级自然保护区的意义。（8分）</a:t>
            </a:r>
            <a:endParaRPr lang="en-US" altLang="zh-CN" sz="2000" dirty="0"/>
          </a:p>
        </p:txBody>
      </p:sp>
      <p:sp>
        <p:nvSpPr>
          <p:cNvPr id="3" name="QO_6_AN.69_1#316d4ad84?vop=1&amp;pid=830389e31&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保护原生态湿地，保留自然本底；打造庇护所，拯救、恢复</a:t>
            </a:r>
            <a:r>
              <a:rPr lang="en-US" altLang="zh-CN" sz="2000" b="1" i="0">
                <a:solidFill>
                  <a:srgbClr val="00B050"/>
                </a:solidFill>
                <a:latin typeface="微软雅黑" pitchFamily="34" charset="0"/>
                <a:ea typeface="微软雅黑" pitchFamily="34" charset="-122"/>
                <a:cs typeface="微软雅黑" pitchFamily="34" charset="-120"/>
              </a:rPr>
              <a:t>、保护麋鹿及湿地中其他珍稀</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动植物物种</a:t>
            </a:r>
            <a:r>
              <a:rPr lang="en-US" altLang="zh-CN" sz="2000" b="1" i="0" dirty="0">
                <a:solidFill>
                  <a:srgbClr val="00B050"/>
                </a:solidFill>
                <a:latin typeface="微软雅黑" pitchFamily="34" charset="0"/>
                <a:ea typeface="微软雅黑" pitchFamily="34" charset="-122"/>
                <a:cs typeface="微软雅黑" pitchFamily="34" charset="-120"/>
              </a:rPr>
              <a:t>；保障湿地物种正常生存繁衍，维护生物多样性和生态平衡</a:t>
            </a:r>
            <a:r>
              <a:rPr lang="en-US" altLang="zh-CN" sz="2000" b="1" i="0">
                <a:solidFill>
                  <a:srgbClr val="00B050"/>
                </a:solidFill>
                <a:latin typeface="微软雅黑" pitchFamily="34" charset="0"/>
                <a:ea typeface="微软雅黑" pitchFamily="34" charset="-122"/>
                <a:cs typeface="微软雅黑" pitchFamily="34" charset="-120"/>
              </a:rPr>
              <a:t>；为相关科学研究和环保</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宣传提供良好的场所</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
        <p:nvSpPr>
          <p:cNvPr id="4" name="QO_6_AS.70_1#316d4ad84?vop=1&amp;pid=830389e31&amp;color=0,0,0&amp;vtp=1&amp;bbb=1&amp;hb=1"/>
          <p:cNvSpPr/>
          <p:nvPr/>
        </p:nvSpPr>
        <p:spPr>
          <a:xfrm>
            <a:off x="722376" y="284296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本题考查设立自然保护区的意义。结合材料信息可知，1986年，</a:t>
            </a:r>
            <a:r>
              <a:rPr lang="en-US" altLang="zh-CN" sz="2000" b="0" i="0">
                <a:solidFill>
                  <a:srgbClr val="000000"/>
                </a:solidFill>
                <a:latin typeface="微软雅黑" pitchFamily="34" charset="0"/>
                <a:ea typeface="微软雅黑" pitchFamily="34" charset="-122"/>
                <a:cs typeface="微软雅黑" pitchFamily="34" charset="-120"/>
              </a:rPr>
              <a:t>39头麋鹿重返江苏大丰麋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鹿国家级自然保护区</a:t>
            </a:r>
            <a:r>
              <a:rPr lang="en-US" altLang="zh-CN" sz="2000" b="0" i="0" dirty="0">
                <a:solidFill>
                  <a:srgbClr val="000000"/>
                </a:solidFill>
                <a:latin typeface="微软雅黑" pitchFamily="34" charset="0"/>
                <a:ea typeface="微软雅黑" pitchFamily="34" charset="-122"/>
                <a:cs typeface="微软雅黑" pitchFamily="34" charset="-120"/>
              </a:rPr>
              <a:t>。设立自然保护区有利于保护原生态湿地，保留自然本底</a:t>
            </a:r>
            <a:r>
              <a:rPr lang="en-US" altLang="zh-CN" sz="2000" b="0" i="0">
                <a:solidFill>
                  <a:srgbClr val="000000"/>
                </a:solidFill>
                <a:latin typeface="微软雅黑" pitchFamily="34" charset="0"/>
                <a:ea typeface="微软雅黑" pitchFamily="34" charset="-122"/>
                <a:cs typeface="微软雅黑" pitchFamily="34" charset="-120"/>
              </a:rPr>
              <a:t>，生态环境得以保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a:t>
            </a:r>
            <a:r>
              <a:rPr lang="en-US" altLang="zh-CN" sz="2000" b="0" i="0" dirty="0">
                <a:solidFill>
                  <a:srgbClr val="000000"/>
                </a:solidFill>
                <a:latin typeface="微软雅黑" pitchFamily="34" charset="0"/>
                <a:ea typeface="微软雅黑" pitchFamily="34" charset="-122"/>
                <a:cs typeface="微软雅黑" pitchFamily="34" charset="-120"/>
              </a:rPr>
              <a:t>；设立自然保护区，减少人类活动干扰，从而打造庇护所，拯救、恢复</a:t>
            </a:r>
            <a:r>
              <a:rPr lang="en-US" altLang="zh-CN" sz="2000" b="0" i="0">
                <a:solidFill>
                  <a:srgbClr val="000000"/>
                </a:solidFill>
                <a:latin typeface="微软雅黑" pitchFamily="34" charset="0"/>
                <a:ea typeface="微软雅黑" pitchFamily="34" charset="-122"/>
                <a:cs typeface="微软雅黑" pitchFamily="34" charset="-120"/>
              </a:rPr>
              <a:t>、保护麋鹿及湿地中其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他珍稀动植物物种</a:t>
            </a:r>
            <a:r>
              <a:rPr lang="en-US" altLang="zh-CN" sz="2000" b="0" i="0" dirty="0">
                <a:solidFill>
                  <a:srgbClr val="000000"/>
                </a:solidFill>
                <a:latin typeface="微软雅黑" pitchFamily="34" charset="0"/>
                <a:ea typeface="微软雅黑" pitchFamily="34" charset="-122"/>
                <a:cs typeface="微软雅黑" pitchFamily="34" charset="-120"/>
              </a:rPr>
              <a:t>，为其生存提供广阔的空间；减少人类活动干扰</a:t>
            </a:r>
            <a:r>
              <a:rPr lang="en-US" altLang="zh-CN" sz="2000" b="0" i="0">
                <a:solidFill>
                  <a:srgbClr val="000000"/>
                </a:solidFill>
                <a:latin typeface="微软雅黑" pitchFamily="34" charset="0"/>
                <a:ea typeface="微软雅黑" pitchFamily="34" charset="-122"/>
                <a:cs typeface="微软雅黑" pitchFamily="34" charset="-120"/>
              </a:rPr>
              <a:t>，可以保障湿地物种正常生存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繁衍</a:t>
            </a:r>
            <a:r>
              <a:rPr lang="en-US" altLang="zh-CN" sz="2000" b="0" i="0" dirty="0">
                <a:solidFill>
                  <a:srgbClr val="000000"/>
                </a:solidFill>
                <a:latin typeface="微软雅黑" pitchFamily="34" charset="0"/>
                <a:ea typeface="微软雅黑" pitchFamily="34" charset="-122"/>
                <a:cs typeface="微软雅黑" pitchFamily="34" charset="-120"/>
              </a:rPr>
              <a:t>，从而维护生物多样性和生态平衡</a:t>
            </a:r>
            <a:r>
              <a:rPr lang="en-US" altLang="zh-CN" sz="2000" b="0" i="0">
                <a:solidFill>
                  <a:srgbClr val="000000"/>
                </a:solidFill>
                <a:latin typeface="微软雅黑" pitchFamily="34" charset="0"/>
                <a:ea typeface="微软雅黑" pitchFamily="34" charset="-122"/>
                <a:cs typeface="微软雅黑" pitchFamily="34" charset="-120"/>
              </a:rPr>
              <a:t>；自然保护区可以为相关科学研究和环保宣传提供良好的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场所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6_BD.71_1#e71eceb5a?pid=830389e31&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（3）简述自然保护区建成后，当地周边大力发展相关旅游项目的目的。（4分）</a:t>
            </a:r>
            <a:endParaRPr lang="en-US" altLang="zh-CN" sz="2000" dirty="0"/>
          </a:p>
        </p:txBody>
      </p:sp>
      <p:sp>
        <p:nvSpPr>
          <p:cNvPr id="3" name="QO_6_AN.72_1#e71eceb5a?vop=1&amp;pid=830389e31&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进行宣传与科普，提高公众保护珍稀动植物和生态环境的意识；为当地创造经济收益</a:t>
            </a:r>
            <a:r>
              <a:rPr lang="en-US" altLang="zh-CN" sz="2000" b="1" i="0">
                <a:solidFill>
                  <a:srgbClr val="00B050"/>
                </a:solidFill>
                <a:latin typeface="微软雅黑" pitchFamily="34" charset="0"/>
                <a:ea typeface="微软雅黑" pitchFamily="34" charset="-122"/>
                <a:cs typeface="微软雅黑" pitchFamily="34" charset="-120"/>
              </a:rPr>
              <a:t>，推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动环境保护与产业经济可持续发展</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
        <p:nvSpPr>
          <p:cNvPr id="4" name="QO_6_AS.73_1#e71eceb5a?vop=1&amp;pid=830389e31&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本题考查生态保护与区域协调发展。结合材料信息可知，</a:t>
            </a:r>
            <a:r>
              <a:rPr lang="en-US" altLang="zh-CN" sz="2000" b="0" i="0">
                <a:solidFill>
                  <a:srgbClr val="000000"/>
                </a:solidFill>
                <a:latin typeface="微软雅黑" pitchFamily="34" charset="0"/>
                <a:ea typeface="微软雅黑" pitchFamily="34" charset="-122"/>
                <a:cs typeface="微软雅黑" pitchFamily="34" charset="-120"/>
              </a:rPr>
              <a:t>保护区周边发展出各色旅游项目，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有依托于保护区的观鸟</a:t>
            </a:r>
            <a:r>
              <a:rPr lang="en-US" altLang="zh-CN" sz="2000" b="0" i="0" dirty="0">
                <a:solidFill>
                  <a:srgbClr val="000000"/>
                </a:solidFill>
                <a:latin typeface="微软雅黑" pitchFamily="34" charset="0"/>
                <a:ea typeface="微软雅黑" pitchFamily="34" charset="-122"/>
                <a:cs typeface="微软雅黑" pitchFamily="34" charset="-120"/>
              </a:rPr>
              <a:t>、观鹿活动，可以进行宣传与科普</a:t>
            </a:r>
            <a:r>
              <a:rPr lang="en-US" altLang="zh-CN" sz="2000" b="0" i="0">
                <a:solidFill>
                  <a:srgbClr val="000000"/>
                </a:solidFill>
                <a:latin typeface="微软雅黑" pitchFamily="34" charset="0"/>
                <a:ea typeface="微软雅黑" pitchFamily="34" charset="-122"/>
                <a:cs typeface="微软雅黑" pitchFamily="34" charset="-120"/>
              </a:rPr>
              <a:t>，提高公众保护珍稀动植物和生态环境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的意识</a:t>
            </a:r>
            <a:r>
              <a:rPr lang="en-US" altLang="zh-CN" sz="2000" b="0" i="0" dirty="0">
                <a:solidFill>
                  <a:srgbClr val="000000"/>
                </a:solidFill>
                <a:latin typeface="微软雅黑" pitchFamily="34" charset="0"/>
                <a:ea typeface="微软雅黑" pitchFamily="34" charset="-122"/>
                <a:cs typeface="微软雅黑" pitchFamily="34" charset="-120"/>
              </a:rPr>
              <a:t>；也有在海岸地带开展的赶海、露营、星空观测等活动，同时还打造了集休闲、娱乐</a:t>
            </a:r>
            <a:r>
              <a:rPr lang="en-US" altLang="zh-CN" sz="2000" b="0" i="0">
                <a:solidFill>
                  <a:srgbClr val="000000"/>
                </a:solidFill>
                <a:latin typeface="微软雅黑" pitchFamily="34" charset="0"/>
                <a:ea typeface="微软雅黑" pitchFamily="34" charset="-122"/>
                <a:cs typeface="微软雅黑" pitchFamily="34" charset="-120"/>
              </a:rPr>
              <a:t>、餐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饮等于一体的旅游街</a:t>
            </a:r>
            <a:r>
              <a:rPr lang="en-US" altLang="zh-CN" sz="2000" b="0" i="0" dirty="0">
                <a:solidFill>
                  <a:srgbClr val="000000"/>
                </a:solidFill>
                <a:latin typeface="微软雅黑" pitchFamily="34" charset="0"/>
                <a:ea typeface="微软雅黑" pitchFamily="34" charset="-122"/>
                <a:cs typeface="微软雅黑" pitchFamily="34" charset="-120"/>
              </a:rPr>
              <a:t>，能为当地创造经济收益，推动环境保护与产业经济可持续发展。【</a:t>
            </a:r>
            <a:r>
              <a:rPr lang="en-US" altLang="zh-CN" sz="2000" b="1" i="0" dirty="0">
                <a:solidFill>
                  <a:srgbClr val="000000"/>
                </a:solidFill>
                <a:latin typeface="微软雅黑" pitchFamily="34" charset="0"/>
                <a:ea typeface="微软雅黑" pitchFamily="34" charset="-122"/>
                <a:cs typeface="微软雅黑"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38ce92325?pid=86ac7c08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2.建立保护区，</a:t>
            </a:r>
            <a:r>
              <a:rPr lang="en-US" altLang="zh-CN" sz="2000" b="0" i="0">
                <a:solidFill>
                  <a:srgbClr val="000000"/>
                </a:solidFill>
                <a:latin typeface="微软雅黑" pitchFamily="34" charset="0"/>
                <a:ea typeface="微软雅黑" pitchFamily="34" charset="-122"/>
                <a:cs typeface="微软雅黑" pitchFamily="34" charset="-120"/>
              </a:rPr>
              <a:t>可以(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38ce92325.bracket?pid=86ac7c082&amp;color=0,0,0&amp;vpa=2&amp;vtp=1"/>
          <p:cNvSpPr/>
          <p:nvPr/>
        </p:nvSpPr>
        <p:spPr>
          <a:xfrm>
            <a:off x="315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_2#38ce92325.choices?pid=86ac7c08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.增加当地人就业机会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B.促进当地经济发展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C.增加保护区物种数量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.促进生态良性循环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38ce92325?vop=1&amp;pid=86ac7c082&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本题考查建立保护区的影响。建立保护区对增加就业机会作用不大，A错误</a:t>
            </a:r>
            <a:r>
              <a:rPr lang="en-US" altLang="zh-CN" sz="2000" b="0" i="0">
                <a:solidFill>
                  <a:srgbClr val="000000"/>
                </a:solidFill>
                <a:latin typeface="微软雅黑" pitchFamily="34" charset="0"/>
                <a:ea typeface="微软雅黑" pitchFamily="34" charset="-122"/>
                <a:cs typeface="微软雅黑" pitchFamily="34" charset="-120"/>
              </a:rPr>
              <a:t>。保护区的经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济价值较低</a:t>
            </a:r>
            <a:r>
              <a:rPr lang="en-US" altLang="zh-CN" sz="2000" b="0" i="0" dirty="0">
                <a:solidFill>
                  <a:srgbClr val="000000"/>
                </a:solidFill>
                <a:latin typeface="微软雅黑" pitchFamily="34" charset="0"/>
                <a:ea typeface="微软雅黑" pitchFamily="34" charset="-122"/>
                <a:cs typeface="微软雅黑" pitchFamily="34" charset="-120"/>
              </a:rPr>
              <a:t>，生态价值较高，利于生态可持续发展，B错误，D正确</a:t>
            </a:r>
            <a:r>
              <a:rPr lang="en-US" altLang="zh-CN" sz="2000" b="0" i="0">
                <a:solidFill>
                  <a:srgbClr val="000000"/>
                </a:solidFill>
                <a:latin typeface="微软雅黑" pitchFamily="34" charset="0"/>
                <a:ea typeface="微软雅黑" pitchFamily="34" charset="-122"/>
                <a:cs typeface="微软雅黑" pitchFamily="34" charset="-120"/>
              </a:rPr>
              <a:t>。建立保护区利于保护并维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持保护区内物种数量</a:t>
            </a:r>
            <a:r>
              <a:rPr lang="en-US" altLang="zh-CN" sz="2000" b="0" i="0" dirty="0">
                <a:solidFill>
                  <a:srgbClr val="000000"/>
                </a:solidFill>
                <a:latin typeface="微软雅黑" pitchFamily="34" charset="0"/>
                <a:ea typeface="微软雅黑" pitchFamily="34" charset="-122"/>
                <a:cs typeface="微软雅黑" pitchFamily="34" charset="-120"/>
              </a:rPr>
              <a:t>，不是增加保护区物种数量，C错误。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31B75-3707-D708-1822-0AED1B5B35DA}"/>
            </a:ext>
          </a:extLst>
        </p:cNvPr>
        <p:cNvGrpSpPr/>
        <p:nvPr/>
      </p:nvGrpSpPr>
      <p:grpSpPr>
        <a:xfrm>
          <a:off x="0" y="0"/>
          <a:ext cx="0" cy="0"/>
          <a:chOff x="0" y="0"/>
          <a:chExt cx="0" cy="0"/>
        </a:xfrm>
      </p:grpSpPr>
    </p:spTree>
    <p:extLst>
      <p:ext uri="{BB962C8B-B14F-4D97-AF65-F5344CB8AC3E}">
        <p14:creationId xmlns:p14="http://schemas.microsoft.com/office/powerpoint/2010/main" val="1139753706"/>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1772</Words>
  <Application>Microsoft Office PowerPoint</Application>
  <PresentationFormat>宽屏</PresentationFormat>
  <Paragraphs>293</Paragraphs>
  <Slides>64</Slides>
  <Notes>47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64</vt:i4>
      </vt:variant>
    </vt:vector>
  </HeadingPairs>
  <TitlesOfParts>
    <vt:vector size="72"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2025-10-22T00:27:38Z</dcterms:created>
  <dcterms:modified xsi:type="dcterms:W3CDTF">2025-10-22T00:41:17Z</dcterms:modified>
  <cp:category/>
  <cp:contentStatus/>
</cp:coreProperties>
</file>